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08" r:id="rId3"/>
    <p:sldId id="275" r:id="rId4"/>
    <p:sldId id="277" r:id="rId5"/>
    <p:sldId id="278" r:id="rId6"/>
    <p:sldId id="261" r:id="rId7"/>
    <p:sldId id="310" r:id="rId8"/>
    <p:sldId id="309" r:id="rId9"/>
    <p:sldId id="257" r:id="rId10"/>
    <p:sldId id="298" r:id="rId11"/>
    <p:sldId id="285" r:id="rId12"/>
    <p:sldId id="314" r:id="rId13"/>
    <p:sldId id="266" r:id="rId14"/>
    <p:sldId id="286" r:id="rId15"/>
    <p:sldId id="297" r:id="rId16"/>
    <p:sldId id="279" r:id="rId17"/>
    <p:sldId id="284" r:id="rId18"/>
    <p:sldId id="265" r:id="rId19"/>
    <p:sldId id="258" r:id="rId20"/>
    <p:sldId id="263" r:id="rId21"/>
    <p:sldId id="283" r:id="rId22"/>
    <p:sldId id="291" r:id="rId23"/>
    <p:sldId id="293" r:id="rId24"/>
    <p:sldId id="269" r:id="rId25"/>
    <p:sldId id="268" r:id="rId26"/>
    <p:sldId id="270" r:id="rId27"/>
    <p:sldId id="306" r:id="rId28"/>
    <p:sldId id="294" r:id="rId29"/>
    <p:sldId id="300" r:id="rId30"/>
    <p:sldId id="312" r:id="rId31"/>
    <p:sldId id="305" r:id="rId32"/>
    <p:sldId id="307" r:id="rId33"/>
    <p:sldId id="281" r:id="rId34"/>
    <p:sldId id="280" r:id="rId35"/>
    <p:sldId id="287" r:id="rId36"/>
    <p:sldId id="318" r:id="rId37"/>
    <p:sldId id="317" r:id="rId38"/>
    <p:sldId id="316" r:id="rId39"/>
    <p:sldId id="282" r:id="rId40"/>
    <p:sldId id="303" r:id="rId41"/>
    <p:sldId id="315"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2" autoAdjust="0"/>
    <p:restoredTop sz="94693" autoAdjust="0"/>
  </p:normalViewPr>
  <p:slideViewPr>
    <p:cSldViewPr snapToGrid="0">
      <p:cViewPr varScale="1">
        <p:scale>
          <a:sx n="107" d="100"/>
          <a:sy n="107" d="100"/>
        </p:scale>
        <p:origin x="1188" y="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E0D40-6139-48E8-B399-7B609E83F19A}" type="datetimeFigureOut">
              <a:rPr lang="en-US" smtClean="0"/>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95A17-4711-4EEB-80CF-B815B27C4797}" type="slidenum">
              <a:rPr lang="en-US" smtClean="0"/>
              <a:t>‹#›</a:t>
            </a:fld>
            <a:endParaRPr lang="en-US" dirty="0"/>
          </a:p>
        </p:txBody>
      </p:sp>
    </p:spTree>
    <p:extLst>
      <p:ext uri="{BB962C8B-B14F-4D97-AF65-F5344CB8AC3E}">
        <p14:creationId xmlns:p14="http://schemas.microsoft.com/office/powerpoint/2010/main" val="37771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895A17-4711-4EEB-80CF-B815B27C4797}" type="slidenum">
              <a:rPr lang="en-US" smtClean="0"/>
              <a:t>4</a:t>
            </a:fld>
            <a:endParaRPr lang="en-US" dirty="0"/>
          </a:p>
        </p:txBody>
      </p:sp>
    </p:spTree>
    <p:extLst>
      <p:ext uri="{BB962C8B-B14F-4D97-AF65-F5344CB8AC3E}">
        <p14:creationId xmlns:p14="http://schemas.microsoft.com/office/powerpoint/2010/main" val="41155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895A17-4711-4EEB-80CF-B815B27C4797}" type="slidenum">
              <a:rPr lang="en-US" smtClean="0"/>
              <a:t>5</a:t>
            </a:fld>
            <a:endParaRPr lang="en-US" dirty="0"/>
          </a:p>
        </p:txBody>
      </p:sp>
    </p:spTree>
    <p:extLst>
      <p:ext uri="{BB962C8B-B14F-4D97-AF65-F5344CB8AC3E}">
        <p14:creationId xmlns:p14="http://schemas.microsoft.com/office/powerpoint/2010/main" val="250465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83988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37434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167455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20680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361374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97691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18283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02971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249885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4287488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BBFB968-68D0-4655-84DF-E02CD33A6267}"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DAA8B-C769-4DC0-9D73-10BC8CD2BC59}" type="slidenum">
              <a:rPr lang="en-US" smtClean="0"/>
              <a:t>‹#›</a:t>
            </a:fld>
            <a:endParaRPr lang="en-US" dirty="0"/>
          </a:p>
        </p:txBody>
      </p:sp>
    </p:spTree>
    <p:extLst>
      <p:ext uri="{BB962C8B-B14F-4D97-AF65-F5344CB8AC3E}">
        <p14:creationId xmlns:p14="http://schemas.microsoft.com/office/powerpoint/2010/main" val="358161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BFB968-68D0-4655-84DF-E02CD33A6267}" type="datetimeFigureOut">
              <a:rPr lang="en-US" smtClean="0"/>
              <a:t>4/3/2023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DAA8B-C769-4DC0-9D73-10BC8CD2BC59}" type="slidenum">
              <a:rPr lang="en-US" smtClean="0"/>
              <a:t>‹#›</a:t>
            </a:fld>
            <a:endParaRPr lang="en-US" dirty="0"/>
          </a:p>
        </p:txBody>
      </p:sp>
    </p:spTree>
    <p:extLst>
      <p:ext uri="{BB962C8B-B14F-4D97-AF65-F5344CB8AC3E}">
        <p14:creationId xmlns:p14="http://schemas.microsoft.com/office/powerpoint/2010/main" val="1086961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nsorflow.rstudio.com/" TargetMode="External"/><Relationship Id="rId2" Type="http://schemas.openxmlformats.org/officeDocument/2006/relationships/hyperlink" Target="https://keras.io/"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tensorflow.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oundbirds.github.io/Hake_Spectra_plotly_3D/" TargetMode="External"/><Relationship Id="rId2" Type="http://schemas.openxmlformats.org/officeDocument/2006/relationships/hyperlink" Target="https://soundbirds.github.io/Hake_Spectra_plotl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584317"/>
            <a:ext cx="9144000" cy="3494462"/>
          </a:xfrm>
        </p:spPr>
        <p:txBody>
          <a:bodyPr>
            <a:normAutofit/>
          </a:bodyPr>
          <a:lstStyle/>
          <a:p>
            <a:r>
              <a:rPr lang="en-US" sz="4900" dirty="0" smtClean="0"/>
              <a:t>Exploring </a:t>
            </a:r>
            <a:r>
              <a:rPr lang="en-US" sz="4900" dirty="0"/>
              <a:t>the use of FT-NIRS </a:t>
            </a:r>
            <a:r>
              <a:rPr lang="en-US" sz="4900" dirty="0" smtClean="0"/>
              <a:t>for ageing </a:t>
            </a:r>
            <a:r>
              <a:rPr lang="en-US" sz="4900" dirty="0"/>
              <a:t>sablefish (</a:t>
            </a:r>
            <a:r>
              <a:rPr lang="en-US" sz="4900" dirty="0" err="1" smtClean="0"/>
              <a:t>Anoplomona</a:t>
            </a:r>
            <a:r>
              <a:rPr lang="en-US" sz="4900" dirty="0" smtClean="0"/>
              <a:t> fimbria</a:t>
            </a:r>
            <a:r>
              <a:rPr lang="en-US" sz="4900" dirty="0"/>
              <a:t>) and Pacific hake (</a:t>
            </a:r>
            <a:r>
              <a:rPr lang="en-US" sz="4900" dirty="0" err="1"/>
              <a:t>Merluccius</a:t>
            </a:r>
            <a:r>
              <a:rPr lang="en-US" sz="4900" dirty="0"/>
              <a:t> </a:t>
            </a:r>
            <a:r>
              <a:rPr lang="en-US" sz="4900" dirty="0" err="1"/>
              <a:t>Productus</a:t>
            </a:r>
            <a:r>
              <a:rPr lang="en-US" sz="4900" dirty="0"/>
              <a:t>) </a:t>
            </a:r>
            <a:r>
              <a:rPr lang="en-US" sz="4900" dirty="0" smtClean="0"/>
              <a:t>off </a:t>
            </a:r>
            <a:r>
              <a:rPr lang="en-US" sz="4900" dirty="0"/>
              <a:t>the U.S. </a:t>
            </a:r>
            <a:r>
              <a:rPr lang="en-US" sz="4900" dirty="0" smtClean="0"/>
              <a:t>West Coast </a:t>
            </a:r>
            <a:endParaRPr lang="en-US" dirty="0"/>
          </a:p>
        </p:txBody>
      </p:sp>
      <p:sp>
        <p:nvSpPr>
          <p:cNvPr id="3" name="Subtitle 2"/>
          <p:cNvSpPr>
            <a:spLocks noGrp="1"/>
          </p:cNvSpPr>
          <p:nvPr>
            <p:ph type="subTitle" idx="1"/>
          </p:nvPr>
        </p:nvSpPr>
        <p:spPr>
          <a:xfrm>
            <a:off x="1465279" y="4771291"/>
            <a:ext cx="9144000" cy="1491977"/>
          </a:xfrm>
        </p:spPr>
        <p:txBody>
          <a:bodyPr>
            <a:normAutofit/>
          </a:bodyPr>
          <a:lstStyle/>
          <a:p>
            <a:r>
              <a:rPr lang="en-US" sz="3200" dirty="0" smtClean="0"/>
              <a:t>John R. Wallace</a:t>
            </a:r>
          </a:p>
          <a:p>
            <a:r>
              <a:rPr lang="en-US" sz="3200" dirty="0" smtClean="0"/>
              <a:t>NWFSC - Seattle</a:t>
            </a:r>
            <a:endParaRPr lang="en-US" sz="3200" dirty="0"/>
          </a:p>
        </p:txBody>
      </p:sp>
    </p:spTree>
    <p:extLst>
      <p:ext uri="{BB962C8B-B14F-4D97-AF65-F5344CB8AC3E}">
        <p14:creationId xmlns:p14="http://schemas.microsoft.com/office/powerpoint/2010/main" val="41822594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0501"/>
          </a:xfrm>
        </p:spPr>
        <p:txBody>
          <a:bodyPr/>
          <a:lstStyle/>
          <a:p>
            <a:pPr algn="ctr"/>
            <a:r>
              <a:rPr lang="en-US" dirty="0" smtClean="0"/>
              <a:t>Moved to NN models</a:t>
            </a:r>
            <a:endParaRPr lang="en-US" dirty="0"/>
          </a:p>
        </p:txBody>
      </p:sp>
      <p:sp>
        <p:nvSpPr>
          <p:cNvPr id="3" name="Content Placeholder 2"/>
          <p:cNvSpPr>
            <a:spLocks noGrp="1"/>
          </p:cNvSpPr>
          <p:nvPr>
            <p:ph idx="1"/>
          </p:nvPr>
        </p:nvSpPr>
        <p:spPr>
          <a:xfrm>
            <a:off x="412805" y="1233821"/>
            <a:ext cx="10515600" cy="4351338"/>
          </a:xfrm>
        </p:spPr>
        <p:txBody>
          <a:bodyPr/>
          <a:lstStyle/>
          <a:p>
            <a:r>
              <a:rPr lang="en-US" dirty="0" smtClean="0"/>
              <a:t>It appeared that the PLS models were not great, but I wasn’t sure if it was the PLS model limitations or the Sablefish otoliths were difficult to get good results from.  </a:t>
            </a:r>
          </a:p>
          <a:p>
            <a:endParaRPr lang="en-US" dirty="0"/>
          </a:p>
          <a:p>
            <a:r>
              <a:rPr lang="en-US" dirty="0" smtClean="0"/>
              <a:t>Moved on to Neural Net models</a:t>
            </a:r>
          </a:p>
          <a:p>
            <a:pPr lvl="1"/>
            <a:r>
              <a:rPr lang="en-US" dirty="0" smtClean="0"/>
              <a:t>Other packages on R were not very useful until I found </a:t>
            </a:r>
            <a:r>
              <a:rPr lang="en-US" dirty="0" smtClean="0"/>
              <a:t>the </a:t>
            </a:r>
            <a:r>
              <a:rPr lang="en-US" dirty="0" smtClean="0"/>
              <a:t>‘</a:t>
            </a:r>
            <a:r>
              <a:rPr lang="en-US" dirty="0" err="1" smtClean="0"/>
              <a:t>keras</a:t>
            </a:r>
            <a:r>
              <a:rPr lang="en-US" dirty="0" smtClean="0"/>
              <a:t>’ </a:t>
            </a:r>
            <a:r>
              <a:rPr lang="en-US" sz="1800" dirty="0"/>
              <a:t>(</a:t>
            </a:r>
            <a:r>
              <a:rPr lang="en-US" sz="1800" dirty="0">
                <a:hlinkClick r:id="rId2"/>
              </a:rPr>
              <a:t>https://</a:t>
            </a:r>
            <a:r>
              <a:rPr lang="en-US" sz="1800" dirty="0" smtClean="0">
                <a:hlinkClick r:id="rId2"/>
              </a:rPr>
              <a:t>keras.io</a:t>
            </a:r>
            <a:r>
              <a:rPr lang="en-US" sz="1800" dirty="0" smtClean="0"/>
              <a:t>) </a:t>
            </a:r>
            <a:r>
              <a:rPr lang="en-US" dirty="0" smtClean="0"/>
              <a:t>R package </a:t>
            </a:r>
            <a:r>
              <a:rPr lang="en-US" sz="1600" dirty="0"/>
              <a:t>(</a:t>
            </a:r>
            <a:r>
              <a:rPr lang="en-US" sz="1600" dirty="0">
                <a:hlinkClick r:id="rId3"/>
              </a:rPr>
              <a:t>https://</a:t>
            </a:r>
            <a:r>
              <a:rPr lang="en-US" sz="1600" dirty="0" smtClean="0">
                <a:hlinkClick r:id="rId3"/>
              </a:rPr>
              <a:t>tensorflow.rstudio.com</a:t>
            </a:r>
            <a:r>
              <a:rPr lang="en-US" sz="1600" dirty="0" smtClean="0"/>
              <a:t>; </a:t>
            </a:r>
            <a:r>
              <a:rPr lang="en-US" sz="1600" dirty="0" err="1" smtClean="0"/>
              <a:t>RStudio</a:t>
            </a:r>
            <a:r>
              <a:rPr lang="en-US" sz="1600" dirty="0" smtClean="0"/>
              <a:t> is not needed)</a:t>
            </a:r>
            <a:r>
              <a:rPr lang="en-US" dirty="0" smtClean="0"/>
              <a:t> that sits on top of Google’s TensorFlow </a:t>
            </a:r>
            <a:r>
              <a:rPr lang="en-US" dirty="0"/>
              <a:t>software </a:t>
            </a:r>
            <a:r>
              <a:rPr lang="en-US" sz="1600" dirty="0"/>
              <a:t>(</a:t>
            </a:r>
            <a:r>
              <a:rPr lang="en-US" sz="1600" dirty="0">
                <a:hlinkClick r:id="rId4"/>
              </a:rPr>
              <a:t>https://www.tensorflow.org</a:t>
            </a:r>
            <a:r>
              <a:rPr lang="en-US" sz="1600" dirty="0"/>
              <a:t>). </a:t>
            </a:r>
            <a:endParaRPr lang="en-US" dirty="0" smtClean="0"/>
          </a:p>
          <a:p>
            <a:pPr lvl="1"/>
            <a:endParaRPr lang="en-US" dirty="0"/>
          </a:p>
          <a:p>
            <a:pPr lvl="1"/>
            <a:endParaRPr lang="en-US" dirty="0"/>
          </a:p>
        </p:txBody>
      </p:sp>
      <p:pic>
        <p:nvPicPr>
          <p:cNvPr id="4" name="Picture 3"/>
          <p:cNvPicPr>
            <a:picLocks noChangeAspect="1"/>
          </p:cNvPicPr>
          <p:nvPr/>
        </p:nvPicPr>
        <p:blipFill>
          <a:blip r:embed="rId5"/>
          <a:stretch>
            <a:fillRect/>
          </a:stretch>
        </p:blipFill>
        <p:spPr>
          <a:xfrm>
            <a:off x="8293210" y="4220149"/>
            <a:ext cx="1876757" cy="2352649"/>
          </a:xfrm>
          <a:prstGeom prst="rect">
            <a:avLst/>
          </a:prstGeom>
        </p:spPr>
      </p:pic>
    </p:spTree>
    <p:extLst>
      <p:ext uri="{BB962C8B-B14F-4D97-AF65-F5344CB8AC3E}">
        <p14:creationId xmlns:p14="http://schemas.microsoft.com/office/powerpoint/2010/main" val="3679438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6396"/>
          </a:xfrm>
        </p:spPr>
        <p:txBody>
          <a:bodyPr/>
          <a:lstStyle/>
          <a:p>
            <a:pPr algn="ctr"/>
            <a:r>
              <a:rPr lang="en-US" dirty="0" smtClean="0"/>
              <a:t>Software used and Issues</a:t>
            </a:r>
            <a:endParaRPr lang="en-US" dirty="0"/>
          </a:p>
        </p:txBody>
      </p:sp>
      <p:sp>
        <p:nvSpPr>
          <p:cNvPr id="3" name="Content Placeholder 2"/>
          <p:cNvSpPr>
            <a:spLocks noGrp="1"/>
          </p:cNvSpPr>
          <p:nvPr>
            <p:ph idx="1"/>
          </p:nvPr>
        </p:nvSpPr>
        <p:spPr>
          <a:xfrm>
            <a:off x="787401" y="1341522"/>
            <a:ext cx="10515600" cy="4351338"/>
          </a:xfrm>
        </p:spPr>
        <p:txBody>
          <a:bodyPr>
            <a:normAutofit lnSpcReduction="10000"/>
          </a:bodyPr>
          <a:lstStyle/>
          <a:p>
            <a:r>
              <a:rPr lang="en-US" dirty="0" smtClean="0"/>
              <a:t>Google’s TensorFlow </a:t>
            </a:r>
            <a:r>
              <a:rPr lang="en-US" dirty="0" smtClean="0"/>
              <a:t>(created </a:t>
            </a:r>
            <a:r>
              <a:rPr lang="en-US" dirty="0" smtClean="0"/>
              <a:t>with Python sitting on top of C++)</a:t>
            </a:r>
          </a:p>
          <a:p>
            <a:r>
              <a:rPr lang="en-US" dirty="0" err="1" smtClean="0"/>
              <a:t>Keras</a:t>
            </a:r>
            <a:r>
              <a:rPr lang="en-US" dirty="0" smtClean="0"/>
              <a:t> NN modeling software (often done in Python)</a:t>
            </a:r>
          </a:p>
          <a:p>
            <a:r>
              <a:rPr lang="en-US" dirty="0" smtClean="0"/>
              <a:t>Complete </a:t>
            </a:r>
            <a:r>
              <a:rPr lang="en-US" dirty="0" err="1" smtClean="0"/>
              <a:t>Keras</a:t>
            </a:r>
            <a:r>
              <a:rPr lang="en-US" dirty="0" smtClean="0"/>
              <a:t> package in R (only a few advanced examples found on the Web)</a:t>
            </a:r>
          </a:p>
          <a:p>
            <a:r>
              <a:rPr lang="en-US" sz="2400" dirty="0" smtClean="0"/>
              <a:t>Currently there are various version conflicts (was better a few years ago)</a:t>
            </a:r>
          </a:p>
          <a:p>
            <a:pPr lvl="1"/>
            <a:r>
              <a:rPr lang="en-US" dirty="0" smtClean="0"/>
              <a:t>Hard to get to work in WSL (Window’s Subsystem for Linux)</a:t>
            </a:r>
          </a:p>
          <a:p>
            <a:pPr lvl="1"/>
            <a:r>
              <a:rPr lang="en-US" dirty="0" smtClean="0"/>
              <a:t>Harder to get working in Native Windows (but it is faster, than WSL).</a:t>
            </a:r>
          </a:p>
          <a:p>
            <a:pPr lvl="1"/>
            <a:r>
              <a:rPr lang="en-US" dirty="0" smtClean="0"/>
              <a:t>Even harder in Windows Server 2019 (still working on it).</a:t>
            </a:r>
          </a:p>
          <a:p>
            <a:r>
              <a:rPr lang="en-US" dirty="0" smtClean="0"/>
              <a:t>All this sits on top of the </a:t>
            </a:r>
            <a:r>
              <a:rPr lang="en-US" dirty="0" err="1" smtClean="0"/>
              <a:t>Nvidia’s</a:t>
            </a:r>
            <a:r>
              <a:rPr lang="en-US" dirty="0" smtClean="0"/>
              <a:t> CUDA </a:t>
            </a:r>
            <a:r>
              <a:rPr lang="en-US" dirty="0"/>
              <a:t>(Compute Unified Device Architecture) </a:t>
            </a:r>
            <a:r>
              <a:rPr lang="en-US" dirty="0" smtClean="0"/>
              <a:t>software which makes a high-end graphics card into a GPU (Graphics Processing Unit)</a:t>
            </a:r>
            <a:endParaRPr lang="en-US" dirty="0"/>
          </a:p>
        </p:txBody>
      </p:sp>
    </p:spTree>
    <p:extLst>
      <p:ext uri="{BB962C8B-B14F-4D97-AF65-F5344CB8AC3E}">
        <p14:creationId xmlns:p14="http://schemas.microsoft.com/office/powerpoint/2010/main" val="1942665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4321"/>
          </a:xfrm>
        </p:spPr>
        <p:txBody>
          <a:bodyPr>
            <a:normAutofit fontScale="90000"/>
          </a:bodyPr>
          <a:lstStyle/>
          <a:p>
            <a:pPr algn="ctr"/>
            <a:r>
              <a:rPr lang="en-US" dirty="0" smtClean="0"/>
              <a:t>Once the software works, you need a NN Model</a:t>
            </a:r>
            <a:endParaRPr lang="en-US" dirty="0"/>
          </a:p>
        </p:txBody>
      </p:sp>
      <p:sp>
        <p:nvSpPr>
          <p:cNvPr id="3" name="Content Placeholder 2"/>
          <p:cNvSpPr>
            <a:spLocks noGrp="1"/>
          </p:cNvSpPr>
          <p:nvPr>
            <p:ph idx="1"/>
          </p:nvPr>
        </p:nvSpPr>
        <p:spPr>
          <a:xfrm>
            <a:off x="838200" y="1144955"/>
            <a:ext cx="10515600" cy="2106246"/>
          </a:xfrm>
        </p:spPr>
        <p:txBody>
          <a:bodyPr>
            <a:normAutofit fontScale="77500" lnSpcReduction="20000"/>
          </a:bodyPr>
          <a:lstStyle/>
          <a:p>
            <a:r>
              <a:rPr lang="en-US" dirty="0" smtClean="0"/>
              <a:t>I followed the reference below and also found simple models worked best for </a:t>
            </a:r>
            <a:r>
              <a:rPr lang="en-US" dirty="0"/>
              <a:t>NIR Spectroscopy </a:t>
            </a:r>
            <a:r>
              <a:rPr lang="en-US" dirty="0" smtClean="0"/>
              <a:t>on otoliths. 1D spectroscopy is not </a:t>
            </a:r>
            <a:r>
              <a:rPr lang="en-US" dirty="0" smtClean="0"/>
              <a:t>2D </a:t>
            </a:r>
            <a:r>
              <a:rPr lang="en-US" dirty="0" smtClean="0"/>
              <a:t>or 3D (greyscale) image </a:t>
            </a:r>
            <a:r>
              <a:rPr lang="en-US" dirty="0" smtClean="0"/>
              <a:t>recognition </a:t>
            </a:r>
            <a:r>
              <a:rPr lang="en-US" dirty="0" smtClean="0"/>
              <a:t>for which more complex models work better.</a:t>
            </a:r>
            <a:endParaRPr lang="en-US" i="1" dirty="0" smtClean="0"/>
          </a:p>
          <a:p>
            <a:r>
              <a:rPr lang="en-US" i="1" dirty="0" smtClean="0"/>
              <a:t>Use </a:t>
            </a:r>
            <a:r>
              <a:rPr lang="en-US" i="1" dirty="0"/>
              <a:t>of Artificial Neural Networks and NIR Spectroscopy for Non-Destructive Grape Texture Prediction. </a:t>
            </a:r>
            <a:r>
              <a:rPr lang="en-US" i="1" dirty="0" err="1"/>
              <a:t>Basile</a:t>
            </a:r>
            <a:r>
              <a:rPr lang="en-US" i="1" dirty="0"/>
              <a:t> et al. Foods 2022, 11, 281.</a:t>
            </a:r>
          </a:p>
          <a:p>
            <a:pPr lvl="1"/>
            <a:r>
              <a:rPr lang="en-US" dirty="0"/>
              <a:t>“We found that increasing the number of hidden </a:t>
            </a:r>
            <a:r>
              <a:rPr lang="en-US" dirty="0" smtClean="0"/>
              <a:t>layers resulted </a:t>
            </a:r>
            <a:r>
              <a:rPr lang="en-US" dirty="0"/>
              <a:t>in a worsening of the prediction of our parameters</a:t>
            </a:r>
            <a:r>
              <a:rPr lang="en-US" dirty="0" smtClean="0"/>
              <a:t>.”</a:t>
            </a:r>
            <a:br>
              <a:rPr lang="en-US" dirty="0" smtClean="0"/>
            </a:br>
            <a:endParaRPr lang="en-US" dirty="0"/>
          </a:p>
          <a:p>
            <a:pPr lvl="1"/>
            <a:endParaRPr lang="en-US" dirty="0"/>
          </a:p>
        </p:txBody>
      </p:sp>
      <p:pic>
        <p:nvPicPr>
          <p:cNvPr id="4" name="Content Placeholder 3"/>
          <p:cNvPicPr>
            <a:picLocks noChangeAspect="1"/>
          </p:cNvPicPr>
          <p:nvPr/>
        </p:nvPicPr>
        <p:blipFill>
          <a:blip r:embed="rId2"/>
          <a:stretch>
            <a:fillRect/>
          </a:stretch>
        </p:blipFill>
        <p:spPr>
          <a:xfrm>
            <a:off x="2464103" y="3251201"/>
            <a:ext cx="6246388" cy="3401585"/>
          </a:xfrm>
          <a:prstGeom prst="rect">
            <a:avLst/>
          </a:prstGeom>
        </p:spPr>
      </p:pic>
    </p:spTree>
    <p:extLst>
      <p:ext uri="{BB962C8B-B14F-4D97-AF65-F5344CB8AC3E}">
        <p14:creationId xmlns:p14="http://schemas.microsoft.com/office/powerpoint/2010/main" val="2881175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54" y="306510"/>
            <a:ext cx="10515600" cy="614263"/>
          </a:xfrm>
        </p:spPr>
        <p:txBody>
          <a:bodyPr>
            <a:normAutofit fontScale="90000"/>
          </a:bodyPr>
          <a:lstStyle/>
          <a:p>
            <a:pPr algn="ctr"/>
            <a:r>
              <a:rPr lang="en-US" dirty="0" smtClean="0"/>
              <a:t>Example of a More Complex 1D Model</a:t>
            </a:r>
            <a:endParaRPr lang="en-US" dirty="0"/>
          </a:p>
        </p:txBody>
      </p:sp>
      <p:sp>
        <p:nvSpPr>
          <p:cNvPr id="3" name="Content Placeholder 2"/>
          <p:cNvSpPr>
            <a:spLocks noGrp="1"/>
          </p:cNvSpPr>
          <p:nvPr>
            <p:ph idx="1"/>
          </p:nvPr>
        </p:nvSpPr>
        <p:spPr>
          <a:xfrm>
            <a:off x="736601" y="979388"/>
            <a:ext cx="10515600" cy="2103781"/>
          </a:xfrm>
        </p:spPr>
        <p:txBody>
          <a:bodyPr>
            <a:normAutofit fontScale="92500" lnSpcReduction="20000"/>
          </a:bodyPr>
          <a:lstStyle/>
          <a:p>
            <a:r>
              <a:rPr lang="en-US" dirty="0" smtClean="0"/>
              <a:t>Other, more complex, 1D models did not perform as </a:t>
            </a:r>
            <a:r>
              <a:rPr lang="en-US" dirty="0" smtClean="0"/>
              <a:t>well for the amount of data I had.</a:t>
            </a:r>
            <a:endParaRPr lang="en-US" dirty="0" smtClean="0"/>
          </a:p>
          <a:p>
            <a:pPr lvl="1"/>
            <a:r>
              <a:rPr lang="en-US" dirty="0" smtClean="0"/>
              <a:t>Many of the more complex models are fully or partially convoluted</a:t>
            </a:r>
            <a:r>
              <a:rPr lang="en-US" dirty="0"/>
              <a:t> </a:t>
            </a:r>
            <a:r>
              <a:rPr lang="en-US" dirty="0" smtClean="0"/>
              <a:t>with many hidden layers</a:t>
            </a:r>
          </a:p>
          <a:p>
            <a:r>
              <a:rPr lang="en-US" sz="2400" i="1" dirty="0" smtClean="0"/>
              <a:t>Using </a:t>
            </a:r>
            <a:r>
              <a:rPr lang="en-US" sz="2400" i="1" dirty="0"/>
              <a:t>a One-Dimensional Convolutional Neural Network </a:t>
            </a:r>
            <a:r>
              <a:rPr lang="en-US" sz="2400" i="1" dirty="0" smtClean="0"/>
              <a:t>on Visible </a:t>
            </a:r>
            <a:r>
              <a:rPr lang="en-US" sz="2400" i="1" dirty="0"/>
              <a:t>and Near-Infrared Spectroscopy to Improve </a:t>
            </a:r>
            <a:r>
              <a:rPr lang="en-US" sz="2400" i="1" dirty="0" smtClean="0"/>
              <a:t>Soil Phosphorus </a:t>
            </a:r>
            <a:r>
              <a:rPr lang="en-US" sz="2400" i="1" dirty="0"/>
              <a:t>Prediction in </a:t>
            </a:r>
            <a:r>
              <a:rPr lang="en-US" sz="2400" i="1" dirty="0" smtClean="0"/>
              <a:t>Madagascar</a:t>
            </a:r>
            <a:r>
              <a:rPr lang="en-US" sz="2400" dirty="0" smtClean="0"/>
              <a:t>. </a:t>
            </a:r>
            <a:r>
              <a:rPr lang="en-US" sz="2200" dirty="0" smtClean="0"/>
              <a:t>Kawamura et al. Remote </a:t>
            </a:r>
            <a:r>
              <a:rPr lang="en-US" sz="2200" dirty="0"/>
              <a:t>Sens. 2021, </a:t>
            </a:r>
            <a:r>
              <a:rPr lang="en-US" sz="2200" dirty="0" smtClean="0"/>
              <a:t>13, 1519. (They have a lot of data to work with.)</a:t>
            </a:r>
            <a:endParaRPr lang="en-US" dirty="0"/>
          </a:p>
        </p:txBody>
      </p:sp>
      <p:pic>
        <p:nvPicPr>
          <p:cNvPr id="4" name="Picture 3"/>
          <p:cNvPicPr>
            <a:picLocks noChangeAspect="1"/>
          </p:cNvPicPr>
          <p:nvPr/>
        </p:nvPicPr>
        <p:blipFill>
          <a:blip r:embed="rId2"/>
          <a:stretch>
            <a:fillRect/>
          </a:stretch>
        </p:blipFill>
        <p:spPr>
          <a:xfrm>
            <a:off x="3891567" y="3083169"/>
            <a:ext cx="4123109" cy="3653909"/>
          </a:xfrm>
          <a:prstGeom prst="rect">
            <a:avLst/>
          </a:prstGeom>
        </p:spPr>
      </p:pic>
      <p:sp>
        <p:nvSpPr>
          <p:cNvPr id="6" name="TextBox 5"/>
          <p:cNvSpPr txBox="1"/>
          <p:nvPr/>
        </p:nvSpPr>
        <p:spPr>
          <a:xfrm>
            <a:off x="8510953" y="6398524"/>
            <a:ext cx="2322367" cy="338554"/>
          </a:xfrm>
          <a:prstGeom prst="rect">
            <a:avLst/>
          </a:prstGeom>
          <a:noFill/>
        </p:spPr>
        <p:txBody>
          <a:bodyPr wrap="none" rtlCol="0">
            <a:spAutoFit/>
          </a:bodyPr>
          <a:lstStyle/>
          <a:p>
            <a:r>
              <a:rPr lang="en-US" sz="1600" dirty="0" smtClean="0"/>
              <a:t>Figure from the reference</a:t>
            </a:r>
            <a:endParaRPr lang="en-US" sz="1600" dirty="0"/>
          </a:p>
        </p:txBody>
      </p:sp>
    </p:spTree>
    <p:extLst>
      <p:ext uri="{BB962C8B-B14F-4D97-AF65-F5344CB8AC3E}">
        <p14:creationId xmlns:p14="http://schemas.microsoft.com/office/powerpoint/2010/main" val="2132994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2017"/>
          </a:xfrm>
        </p:spPr>
        <p:txBody>
          <a:bodyPr/>
          <a:lstStyle/>
          <a:p>
            <a:pPr algn="ctr"/>
            <a:r>
              <a:rPr lang="en-US" dirty="0"/>
              <a:t>Neural Net Modeling Basics</a:t>
            </a:r>
          </a:p>
        </p:txBody>
      </p:sp>
      <p:sp>
        <p:nvSpPr>
          <p:cNvPr id="3" name="Content Placeholder 2"/>
          <p:cNvSpPr>
            <a:spLocks noGrp="1"/>
          </p:cNvSpPr>
          <p:nvPr>
            <p:ph idx="1"/>
          </p:nvPr>
        </p:nvSpPr>
        <p:spPr>
          <a:xfrm>
            <a:off x="838200" y="1378064"/>
            <a:ext cx="10515600" cy="5144981"/>
          </a:xfrm>
        </p:spPr>
        <p:txBody>
          <a:bodyPr>
            <a:normAutofit/>
          </a:bodyPr>
          <a:lstStyle/>
          <a:p>
            <a:r>
              <a:rPr lang="en-US" dirty="0" smtClean="0"/>
              <a:t>Normalize </a:t>
            </a:r>
            <a:r>
              <a:rPr lang="en-US" dirty="0"/>
              <a:t>the </a:t>
            </a:r>
            <a:r>
              <a:rPr lang="en-US" dirty="0" smtClean="0"/>
              <a:t>input. </a:t>
            </a:r>
            <a:endParaRPr lang="en-US" dirty="0" smtClean="0"/>
          </a:p>
          <a:p>
            <a:pPr lvl="1"/>
            <a:r>
              <a:rPr lang="en-US" dirty="0" smtClean="0"/>
              <a:t>Getting </a:t>
            </a:r>
            <a:r>
              <a:rPr lang="en-US" dirty="0" smtClean="0"/>
              <a:t>the mean </a:t>
            </a:r>
            <a:r>
              <a:rPr lang="en-US" dirty="0"/>
              <a:t>close to </a:t>
            </a:r>
            <a:r>
              <a:rPr lang="en-US" dirty="0" smtClean="0"/>
              <a:t>0, and not doing </a:t>
            </a:r>
            <a:r>
              <a:rPr lang="en-US" dirty="0"/>
              <a:t>min-max </a:t>
            </a:r>
            <a:r>
              <a:rPr lang="en-US" dirty="0" smtClean="0"/>
              <a:t>normalization, worked best for the </a:t>
            </a:r>
            <a:r>
              <a:rPr lang="en-US" dirty="0" err="1" smtClean="0"/>
              <a:t>iPLS</a:t>
            </a:r>
            <a:r>
              <a:rPr lang="en-US" dirty="0" smtClean="0"/>
              <a:t> input that went into the NN models. </a:t>
            </a:r>
            <a:r>
              <a:rPr lang="en-US" dirty="0" smtClean="0"/>
              <a:t/>
            </a:r>
            <a:br>
              <a:rPr lang="en-US" dirty="0" smtClean="0"/>
            </a:br>
            <a:endParaRPr lang="en-US" dirty="0" smtClean="0"/>
          </a:p>
          <a:p>
            <a:r>
              <a:rPr lang="en-US" dirty="0" smtClean="0"/>
              <a:t>That data needs to be split into training and testing sets</a:t>
            </a:r>
            <a:r>
              <a:rPr lang="en-US" dirty="0" smtClean="0"/>
              <a:t>.</a:t>
            </a:r>
            <a:br>
              <a:rPr lang="en-US" dirty="0" smtClean="0"/>
            </a:br>
            <a:endParaRPr lang="en-US" dirty="0" smtClean="0"/>
          </a:p>
          <a:p>
            <a:r>
              <a:rPr lang="en-US" dirty="0" smtClean="0"/>
              <a:t>A </a:t>
            </a:r>
            <a:r>
              <a:rPr lang="en-US" dirty="0"/>
              <a:t>neural net ‘epoch’ means training the neural network with all the training data for one cycle</a:t>
            </a:r>
            <a:r>
              <a:rPr lang="en-US" dirty="0" smtClean="0"/>
              <a:t>.</a:t>
            </a:r>
            <a:br>
              <a:rPr lang="en-US" dirty="0" smtClean="0"/>
            </a:br>
            <a:endParaRPr lang="en-US" dirty="0"/>
          </a:p>
          <a:p>
            <a:r>
              <a:rPr lang="en-US" dirty="0"/>
              <a:t>In an epoch, all of the data is used exactly once. A forward pass and a backward pass together are counted as one pass</a:t>
            </a:r>
            <a:r>
              <a:rPr lang="en-US" dirty="0" smtClean="0"/>
              <a:t>.</a:t>
            </a:r>
            <a:endParaRPr lang="en-US" dirty="0"/>
          </a:p>
        </p:txBody>
      </p:sp>
    </p:spTree>
    <p:extLst>
      <p:ext uri="{BB962C8B-B14F-4D97-AF65-F5344CB8AC3E}">
        <p14:creationId xmlns:p14="http://schemas.microsoft.com/office/powerpoint/2010/main" val="821451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6233"/>
          </a:xfrm>
        </p:spPr>
        <p:txBody>
          <a:bodyPr/>
          <a:lstStyle/>
          <a:p>
            <a:pPr algn="ctr"/>
            <a:r>
              <a:rPr lang="en-US" dirty="0"/>
              <a:t>Neural Net Modeling </a:t>
            </a:r>
            <a:r>
              <a:rPr lang="en-US" dirty="0" smtClean="0"/>
              <a:t>Basics (cont.)</a:t>
            </a:r>
            <a:endParaRPr lang="en-US" dirty="0"/>
          </a:p>
        </p:txBody>
      </p:sp>
      <p:sp>
        <p:nvSpPr>
          <p:cNvPr id="3" name="Content Placeholder 2"/>
          <p:cNvSpPr>
            <a:spLocks noGrp="1"/>
          </p:cNvSpPr>
          <p:nvPr>
            <p:ph idx="1"/>
          </p:nvPr>
        </p:nvSpPr>
        <p:spPr>
          <a:xfrm>
            <a:off x="838200" y="1364265"/>
            <a:ext cx="10515600" cy="4812698"/>
          </a:xfrm>
        </p:spPr>
        <p:txBody>
          <a:bodyPr>
            <a:normAutofit fontScale="92500" lnSpcReduction="20000"/>
          </a:bodyPr>
          <a:lstStyle/>
          <a:p>
            <a:r>
              <a:rPr lang="en-US" dirty="0"/>
              <a:t>An epoch is made up of one or more batches. Batch size is the number of samples to work through before updating the internal model parameters</a:t>
            </a:r>
            <a:r>
              <a:rPr lang="en-US" dirty="0" smtClean="0"/>
              <a:t>.</a:t>
            </a:r>
            <a:br>
              <a:rPr lang="en-US" dirty="0" smtClean="0"/>
            </a:br>
            <a:endParaRPr lang="en-US" dirty="0"/>
          </a:p>
          <a:p>
            <a:r>
              <a:rPr lang="en-US" dirty="0" smtClean="0"/>
              <a:t>At </a:t>
            </a:r>
            <a:r>
              <a:rPr lang="en-US" dirty="0"/>
              <a:t>the end of the batch, the predictions are compared to the expected output variables and an error is calculated. From this error, the update algorithm is used to improve the model, e.g. move down along the error gradient</a:t>
            </a:r>
            <a:r>
              <a:rPr lang="en-US" dirty="0" smtClean="0"/>
              <a:t>.</a:t>
            </a:r>
            <a:br>
              <a:rPr lang="en-US" dirty="0" smtClean="0"/>
            </a:br>
            <a:endParaRPr lang="en-US" dirty="0"/>
          </a:p>
          <a:p>
            <a:r>
              <a:rPr lang="en-US" dirty="0" smtClean="0"/>
              <a:t>The </a:t>
            </a:r>
            <a:r>
              <a:rPr lang="en-US" dirty="0"/>
              <a:t>training was structured into </a:t>
            </a:r>
            <a:r>
              <a:rPr lang="en-US" dirty="0" smtClean="0"/>
              <a:t>8 iterations of 500 </a:t>
            </a:r>
            <a:r>
              <a:rPr lang="en-US" dirty="0"/>
              <a:t>epochs </a:t>
            </a:r>
            <a:r>
              <a:rPr lang="en-US" dirty="0" smtClean="0"/>
              <a:t>each, with testing against the </a:t>
            </a:r>
            <a:r>
              <a:rPr lang="en-US" dirty="0"/>
              <a:t>1/3 </a:t>
            </a:r>
            <a:r>
              <a:rPr lang="en-US" dirty="0" smtClean="0"/>
              <a:t>test data done at the end on each iteration to view and record progress</a:t>
            </a:r>
            <a:r>
              <a:rPr lang="en-US" dirty="0" smtClean="0"/>
              <a:t>.</a:t>
            </a:r>
            <a:br>
              <a:rPr lang="en-US" dirty="0" smtClean="0"/>
            </a:br>
            <a:endParaRPr lang="en-US" dirty="0" smtClean="0"/>
          </a:p>
          <a:p>
            <a:r>
              <a:rPr lang="en-US" dirty="0"/>
              <a:t>B</a:t>
            </a:r>
            <a:r>
              <a:rPr lang="en-US" dirty="0" smtClean="0"/>
              <a:t>atch sizes </a:t>
            </a:r>
            <a:r>
              <a:rPr lang="en-US" dirty="0"/>
              <a:t>of 32 and a validation split of 0.2 (80% of the data was used to train and 20% to </a:t>
            </a:r>
            <a:r>
              <a:rPr lang="en-US" dirty="0" smtClean="0"/>
              <a:t>test the </a:t>
            </a:r>
            <a:r>
              <a:rPr lang="en-US" dirty="0"/>
              <a:t>model</a:t>
            </a:r>
            <a:r>
              <a:rPr lang="en-US" dirty="0" smtClean="0"/>
              <a:t>) was used.</a:t>
            </a:r>
            <a:endParaRPr lang="en-US" dirty="0"/>
          </a:p>
          <a:p>
            <a:endParaRPr lang="en-US" dirty="0"/>
          </a:p>
        </p:txBody>
      </p:sp>
    </p:spTree>
    <p:extLst>
      <p:ext uri="{BB962C8B-B14F-4D97-AF65-F5344CB8AC3E}">
        <p14:creationId xmlns:p14="http://schemas.microsoft.com/office/powerpoint/2010/main" val="2015935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3180"/>
          </a:xfrm>
        </p:spPr>
        <p:txBody>
          <a:bodyPr>
            <a:normAutofit fontScale="90000"/>
          </a:bodyPr>
          <a:lstStyle/>
          <a:p>
            <a:r>
              <a:rPr lang="en-US" sz="3200" dirty="0" smtClean="0"/>
              <a:t>Loss and Accuracy for Training and Validation over the Epochs </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4384" y="813870"/>
            <a:ext cx="5317958" cy="5943600"/>
          </a:xfrm>
        </p:spPr>
      </p:pic>
    </p:spTree>
    <p:extLst>
      <p:ext uri="{BB962C8B-B14F-4D97-AF65-F5344CB8AC3E}">
        <p14:creationId xmlns:p14="http://schemas.microsoft.com/office/powerpoint/2010/main" val="3199810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7648"/>
          </a:xfrm>
        </p:spPr>
        <p:txBody>
          <a:bodyPr>
            <a:noAutofit/>
          </a:bodyPr>
          <a:lstStyle/>
          <a:p>
            <a:pPr algn="ctr"/>
            <a:r>
              <a:rPr lang="en-US" sz="3200" dirty="0" smtClean="0"/>
              <a:t>Sablefish, PLS Model Predicted onto Test Data (1/3 of the Total)</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521" y="782878"/>
            <a:ext cx="10504117" cy="6039516"/>
          </a:xfrm>
        </p:spPr>
      </p:pic>
    </p:spTree>
    <p:extLst>
      <p:ext uri="{BB962C8B-B14F-4D97-AF65-F5344CB8AC3E}">
        <p14:creationId xmlns:p14="http://schemas.microsoft.com/office/powerpoint/2010/main" val="4061796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85" y="365126"/>
            <a:ext cx="10927915" cy="367648"/>
          </a:xfrm>
        </p:spPr>
        <p:txBody>
          <a:bodyPr>
            <a:noAutofit/>
          </a:bodyPr>
          <a:lstStyle/>
          <a:p>
            <a:pPr algn="ctr"/>
            <a:r>
              <a:rPr lang="en-US" sz="3200" dirty="0" smtClean="0"/>
              <a:t>Sablefish, FCNN Model Predicted onto Test Data (1/3 of the Total)</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49" y="841236"/>
            <a:ext cx="10471759" cy="6016764"/>
          </a:xfrm>
        </p:spPr>
      </p:pic>
    </p:spTree>
    <p:extLst>
      <p:ext uri="{BB962C8B-B14F-4D97-AF65-F5344CB8AC3E}">
        <p14:creationId xmlns:p14="http://schemas.microsoft.com/office/powerpoint/2010/main" val="3523217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7752"/>
          </a:xfrm>
        </p:spPr>
        <p:txBody>
          <a:bodyPr>
            <a:normAutofit fontScale="90000"/>
          </a:bodyPr>
          <a:lstStyle/>
          <a:p>
            <a:r>
              <a:rPr lang="en-US" dirty="0" smtClean="0"/>
              <a:t> </a:t>
            </a:r>
            <a:r>
              <a:rPr lang="en-US" sz="3600" dirty="0" smtClean="0"/>
              <a:t>Sablefish,</a:t>
            </a:r>
            <a:r>
              <a:rPr lang="en-US" dirty="0" smtClean="0"/>
              <a:t> </a:t>
            </a:r>
            <a:r>
              <a:rPr lang="en-US" sz="3600" dirty="0" smtClean="0"/>
              <a:t>PLS Predicted onto the Test Data, Ref Age &lt;=15</a:t>
            </a:r>
            <a:endParaRPr lang="en-US" sz="36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82878"/>
            <a:ext cx="9814142" cy="6078001"/>
          </a:xfrm>
        </p:spPr>
      </p:pic>
    </p:spTree>
    <p:extLst>
      <p:ext uri="{BB962C8B-B14F-4D97-AF65-F5344CB8AC3E}">
        <p14:creationId xmlns:p14="http://schemas.microsoft.com/office/powerpoint/2010/main" val="3059979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Sablefish</a:t>
            </a:r>
            <a:endParaRPr lang="en-US" dirty="0"/>
          </a:p>
        </p:txBody>
      </p:sp>
      <p:pic>
        <p:nvPicPr>
          <p:cNvPr id="4" name="Content Placeholder 3"/>
          <p:cNvPicPr>
            <a:picLocks noGrp="1" noChangeAspect="1"/>
          </p:cNvPicPr>
          <p:nvPr>
            <p:ph idx="1"/>
          </p:nvPr>
        </p:nvPicPr>
        <p:blipFill>
          <a:blip r:embed="rId2"/>
          <a:stretch>
            <a:fillRect/>
          </a:stretch>
        </p:blipFill>
        <p:spPr>
          <a:xfrm>
            <a:off x="2969762" y="1655903"/>
            <a:ext cx="6096000" cy="4152900"/>
          </a:xfrm>
          <a:prstGeom prst="rect">
            <a:avLst/>
          </a:prstGeom>
        </p:spPr>
      </p:pic>
      <p:sp>
        <p:nvSpPr>
          <p:cNvPr id="3" name="TextBox 2"/>
          <p:cNvSpPr txBox="1"/>
          <p:nvPr/>
        </p:nvSpPr>
        <p:spPr>
          <a:xfrm>
            <a:off x="9210431" y="5545015"/>
            <a:ext cx="2309478" cy="369332"/>
          </a:xfrm>
          <a:prstGeom prst="rect">
            <a:avLst/>
          </a:prstGeom>
          <a:noFill/>
        </p:spPr>
        <p:txBody>
          <a:bodyPr wrap="none" rtlCol="0">
            <a:spAutoFit/>
          </a:bodyPr>
          <a:lstStyle/>
          <a:p>
            <a:r>
              <a:rPr lang="en-US" dirty="0" smtClean="0"/>
              <a:t>Credit: NOAA Fisheries</a:t>
            </a:r>
            <a:endParaRPr lang="en-US" dirty="0"/>
          </a:p>
        </p:txBody>
      </p:sp>
    </p:spTree>
    <p:extLst>
      <p:ext uri="{BB962C8B-B14F-4D97-AF65-F5344CB8AC3E}">
        <p14:creationId xmlns:p14="http://schemas.microsoft.com/office/powerpoint/2010/main" val="2195791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7752"/>
          </a:xfrm>
        </p:spPr>
        <p:txBody>
          <a:bodyPr>
            <a:normAutofit fontScale="90000"/>
          </a:bodyPr>
          <a:lstStyle/>
          <a:p>
            <a:r>
              <a:rPr lang="en-US" dirty="0" smtClean="0"/>
              <a:t> </a:t>
            </a:r>
            <a:r>
              <a:rPr lang="en-US" sz="3600" dirty="0" smtClean="0"/>
              <a:t>Sablefish,</a:t>
            </a:r>
            <a:r>
              <a:rPr lang="en-US" dirty="0" smtClean="0"/>
              <a:t> </a:t>
            </a:r>
            <a:r>
              <a:rPr lang="en-US" sz="3600" dirty="0" smtClean="0"/>
              <a:t>FCNN Predicted onto the Test Data, Ref Age &lt;=15</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319" y="782878"/>
            <a:ext cx="10577584" cy="6078653"/>
          </a:xfrm>
        </p:spPr>
      </p:pic>
    </p:spTree>
    <p:extLst>
      <p:ext uri="{BB962C8B-B14F-4D97-AF65-F5344CB8AC3E}">
        <p14:creationId xmlns:p14="http://schemas.microsoft.com/office/powerpoint/2010/main" val="3623228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5875"/>
          </a:xfrm>
        </p:spPr>
        <p:txBody>
          <a:bodyPr>
            <a:normAutofit fontScale="90000"/>
          </a:bodyPr>
          <a:lstStyle/>
          <a:p>
            <a:pPr algn="ctr"/>
            <a:r>
              <a:rPr lang="en-US" dirty="0" smtClean="0"/>
              <a:t>Next Step: K-fold Modeling</a:t>
            </a:r>
            <a:endParaRPr lang="en-US" dirty="0"/>
          </a:p>
        </p:txBody>
      </p:sp>
      <p:sp>
        <p:nvSpPr>
          <p:cNvPr id="3" name="Content Placeholder 2"/>
          <p:cNvSpPr>
            <a:spLocks noGrp="1"/>
          </p:cNvSpPr>
          <p:nvPr>
            <p:ph idx="1"/>
          </p:nvPr>
        </p:nvSpPr>
        <p:spPr>
          <a:xfrm>
            <a:off x="838200" y="1080097"/>
            <a:ext cx="10515600" cy="1288752"/>
          </a:xfrm>
        </p:spPr>
        <p:txBody>
          <a:bodyPr>
            <a:normAutofit lnSpcReduction="10000"/>
          </a:bodyPr>
          <a:lstStyle/>
          <a:p>
            <a:r>
              <a:rPr lang="en-US" dirty="0"/>
              <a:t>A </a:t>
            </a:r>
            <a:r>
              <a:rPr lang="en-US" dirty="0" smtClean="0"/>
              <a:t>10-fold </a:t>
            </a:r>
            <a:r>
              <a:rPr lang="en-US" dirty="0"/>
              <a:t>model format was used</a:t>
            </a:r>
            <a:r>
              <a:rPr lang="en-US" dirty="0" smtClean="0"/>
              <a:t>.</a:t>
            </a:r>
          </a:p>
          <a:p>
            <a:r>
              <a:rPr lang="en-US" dirty="0" smtClean="0"/>
              <a:t>One </a:t>
            </a:r>
            <a:r>
              <a:rPr lang="en-US" dirty="0"/>
              <a:t>tenth of the data was left untouched for testing a model from the </a:t>
            </a:r>
            <a:r>
              <a:rPr lang="en-US" dirty="0" smtClean="0"/>
              <a:t>remaining </a:t>
            </a:r>
            <a:r>
              <a:rPr lang="en-US" dirty="0"/>
              <a:t>90% of the data</a:t>
            </a:r>
            <a:r>
              <a:rPr lang="en-US" dirty="0" smtClean="0"/>
              <a:t>.</a:t>
            </a:r>
          </a:p>
          <a:p>
            <a:endParaRPr lang="en-US" dirty="0" smtClean="0"/>
          </a:p>
          <a:p>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919" y="2595899"/>
            <a:ext cx="7600283" cy="4184627"/>
          </a:xfrm>
          <a:prstGeom prst="rect">
            <a:avLst/>
          </a:prstGeom>
        </p:spPr>
      </p:pic>
    </p:spTree>
    <p:extLst>
      <p:ext uri="{BB962C8B-B14F-4D97-AF65-F5344CB8AC3E}">
        <p14:creationId xmlns:p14="http://schemas.microsoft.com/office/powerpoint/2010/main" val="225595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2106"/>
          </a:xfrm>
        </p:spPr>
        <p:txBody>
          <a:bodyPr/>
          <a:lstStyle/>
          <a:p>
            <a:pPr algn="ctr"/>
            <a:r>
              <a:rPr lang="en-US" dirty="0"/>
              <a:t>K-fold </a:t>
            </a:r>
            <a:r>
              <a:rPr lang="en-US" dirty="0" smtClean="0"/>
              <a:t>Modeling (cont.)</a:t>
            </a:r>
            <a:endParaRPr lang="en-US" dirty="0"/>
          </a:p>
        </p:txBody>
      </p:sp>
      <p:sp>
        <p:nvSpPr>
          <p:cNvPr id="3" name="Content Placeholder 2"/>
          <p:cNvSpPr>
            <a:spLocks noGrp="1"/>
          </p:cNvSpPr>
          <p:nvPr>
            <p:ph idx="1"/>
          </p:nvPr>
        </p:nvSpPr>
        <p:spPr>
          <a:xfrm>
            <a:off x="806939" y="1434856"/>
            <a:ext cx="10515600" cy="4657236"/>
          </a:xfrm>
        </p:spPr>
        <p:txBody>
          <a:bodyPr>
            <a:normAutofit fontScale="92500" lnSpcReduction="20000"/>
          </a:bodyPr>
          <a:lstStyle/>
          <a:p>
            <a:r>
              <a:rPr lang="en-US" dirty="0"/>
              <a:t>Of that 90%, 2/3 was used for training and 1/3 for testing that particular model (as before</a:t>
            </a:r>
            <a:r>
              <a:rPr lang="en-US" dirty="0" smtClean="0"/>
              <a:t>).</a:t>
            </a:r>
            <a:br>
              <a:rPr lang="en-US" dirty="0" smtClean="0"/>
            </a:br>
            <a:endParaRPr lang="en-US" dirty="0" smtClean="0"/>
          </a:p>
          <a:p>
            <a:r>
              <a:rPr lang="en-US" dirty="0"/>
              <a:t>To train the sub-model, 500 neural net epochs were run on the training set and then tested against the </a:t>
            </a:r>
            <a:r>
              <a:rPr lang="en-US" dirty="0" smtClean="0"/>
              <a:t>1/3 test </a:t>
            </a:r>
            <a:r>
              <a:rPr lang="en-US" dirty="0"/>
              <a:t>set. </a:t>
            </a:r>
            <a:r>
              <a:rPr lang="en-US" dirty="0" smtClean="0"/>
              <a:t/>
            </a:r>
            <a:br>
              <a:rPr lang="en-US" dirty="0" smtClean="0"/>
            </a:br>
            <a:endParaRPr lang="en-US" dirty="0" smtClean="0"/>
          </a:p>
          <a:p>
            <a:r>
              <a:rPr lang="en-US" dirty="0" smtClean="0"/>
              <a:t>Eight </a:t>
            </a:r>
            <a:r>
              <a:rPr lang="en-US" dirty="0"/>
              <a:t>such iterations, of 500 epochs </a:t>
            </a:r>
            <a:r>
              <a:rPr lang="en-US" dirty="0" smtClean="0"/>
              <a:t>each </a:t>
            </a:r>
            <a:r>
              <a:rPr lang="en-US" dirty="0"/>
              <a:t>were </a:t>
            </a:r>
            <a:r>
              <a:rPr lang="en-US" dirty="0" smtClean="0"/>
              <a:t>performed.</a:t>
            </a:r>
            <a:br>
              <a:rPr lang="en-US" dirty="0" smtClean="0"/>
            </a:br>
            <a:endParaRPr lang="en-US" dirty="0" smtClean="0"/>
          </a:p>
          <a:p>
            <a:r>
              <a:rPr lang="en-US" dirty="0" smtClean="0"/>
              <a:t>As before, </a:t>
            </a:r>
            <a:r>
              <a:rPr lang="en-US" dirty="0"/>
              <a:t>a validation split of </a:t>
            </a:r>
            <a:r>
              <a:rPr lang="en-US" dirty="0" smtClean="0"/>
              <a:t>20% and a batch </a:t>
            </a:r>
            <a:r>
              <a:rPr lang="en-US" dirty="0"/>
              <a:t>size </a:t>
            </a:r>
            <a:r>
              <a:rPr lang="en-US" dirty="0" smtClean="0"/>
              <a:t>of 32 was used</a:t>
            </a:r>
            <a:r>
              <a:rPr lang="en-US" dirty="0" smtClean="0"/>
              <a:t>.</a:t>
            </a:r>
            <a:br>
              <a:rPr lang="en-US" dirty="0" smtClean="0"/>
            </a:br>
            <a:endParaRPr lang="en-US" dirty="0" smtClean="0"/>
          </a:p>
          <a:p>
            <a:r>
              <a:rPr lang="en-US" dirty="0"/>
              <a:t>However, </a:t>
            </a:r>
            <a:r>
              <a:rPr lang="en-US" dirty="0" smtClean="0"/>
              <a:t>eventually </a:t>
            </a:r>
            <a:r>
              <a:rPr lang="en-US" dirty="0"/>
              <a:t>the model performs worse (almost always by the 8th iteration or 4,000 epochs for this FCNN model on the Sablefish </a:t>
            </a:r>
            <a:r>
              <a:rPr lang="en-US" dirty="0" smtClean="0"/>
              <a:t>and Hake data</a:t>
            </a:r>
            <a:r>
              <a:rPr lang="en-US" dirty="0"/>
              <a:t>), </a:t>
            </a:r>
            <a:r>
              <a:rPr lang="en-US" dirty="0" smtClean="0"/>
              <a:t>and </a:t>
            </a:r>
            <a:r>
              <a:rPr lang="en-US" dirty="0"/>
              <a:t>hence the best fitting iteration is used for the current </a:t>
            </a:r>
            <a:r>
              <a:rPr lang="en-US" dirty="0" smtClean="0"/>
              <a:t>fold.</a:t>
            </a:r>
            <a:endParaRPr lang="en-US" dirty="0"/>
          </a:p>
        </p:txBody>
      </p:sp>
    </p:spTree>
    <p:extLst>
      <p:ext uri="{BB962C8B-B14F-4D97-AF65-F5344CB8AC3E}">
        <p14:creationId xmlns:p14="http://schemas.microsoft.com/office/powerpoint/2010/main" val="1344477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454"/>
          </a:xfrm>
        </p:spPr>
        <p:txBody>
          <a:bodyPr/>
          <a:lstStyle/>
          <a:p>
            <a:pPr algn="ctr"/>
            <a:r>
              <a:rPr lang="en-US" dirty="0"/>
              <a:t>K-fold Modeling (cont.)</a:t>
            </a:r>
          </a:p>
        </p:txBody>
      </p:sp>
      <p:sp>
        <p:nvSpPr>
          <p:cNvPr id="3" name="Content Placeholder 2"/>
          <p:cNvSpPr>
            <a:spLocks noGrp="1"/>
          </p:cNvSpPr>
          <p:nvPr>
            <p:ph idx="1"/>
          </p:nvPr>
        </p:nvSpPr>
        <p:spPr>
          <a:xfrm>
            <a:off x="838200" y="1463777"/>
            <a:ext cx="10515600" cy="4351338"/>
          </a:xfrm>
        </p:spPr>
        <p:txBody>
          <a:bodyPr/>
          <a:lstStyle/>
          <a:p>
            <a:r>
              <a:rPr lang="en-US" dirty="0"/>
              <a:t>After all 10% folds are set aside in turn, a complete fold set is finished, and each predicted point was never inside a model that predicted it</a:t>
            </a:r>
            <a:r>
              <a:rPr lang="en-US" dirty="0" smtClean="0"/>
              <a:t>.</a:t>
            </a:r>
          </a:p>
          <a:p>
            <a:endParaRPr lang="en-US" dirty="0"/>
          </a:p>
          <a:p>
            <a:r>
              <a:rPr lang="en-US" dirty="0"/>
              <a:t>T</a:t>
            </a:r>
            <a:r>
              <a:rPr lang="en-US" dirty="0" smtClean="0"/>
              <a:t>wenty </a:t>
            </a:r>
            <a:r>
              <a:rPr lang="en-US" dirty="0"/>
              <a:t>complete </a:t>
            </a:r>
            <a:r>
              <a:rPr lang="en-US" dirty="0" smtClean="0"/>
              <a:t>k-fold </a:t>
            </a:r>
            <a:r>
              <a:rPr lang="en-US" dirty="0"/>
              <a:t>models were </a:t>
            </a:r>
            <a:r>
              <a:rPr lang="en-US" dirty="0" smtClean="0"/>
              <a:t>run, each with a different pseudo random number seed, controlled by a main </a:t>
            </a:r>
            <a:r>
              <a:rPr lang="en-US" dirty="0" smtClean="0"/>
              <a:t>seed for repeatability.</a:t>
            </a:r>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val="2823902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3911"/>
          </a:xfrm>
        </p:spPr>
        <p:txBody>
          <a:bodyPr>
            <a:normAutofit fontScale="90000"/>
          </a:bodyPr>
          <a:lstStyle/>
          <a:p>
            <a:pPr algn="ctr"/>
            <a:r>
              <a:rPr lang="en-US" dirty="0"/>
              <a:t>Median over 12 k-fold models vs TMA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0987" y="864588"/>
            <a:ext cx="5887232" cy="5879992"/>
          </a:xfrm>
        </p:spPr>
      </p:pic>
    </p:spTree>
    <p:extLst>
      <p:ext uri="{BB962C8B-B14F-4D97-AF65-F5344CB8AC3E}">
        <p14:creationId xmlns:p14="http://schemas.microsoft.com/office/powerpoint/2010/main" val="3892275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5746"/>
          </a:xfrm>
        </p:spPr>
        <p:txBody>
          <a:bodyPr>
            <a:normAutofit fontScale="90000"/>
          </a:bodyPr>
          <a:lstStyle/>
          <a:p>
            <a:pPr algn="ctr"/>
            <a:r>
              <a:rPr lang="en-US" dirty="0" smtClean="0"/>
              <a:t>Median over 12 k-fold models vs TMA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7679" y="1189973"/>
            <a:ext cx="8657608" cy="5546384"/>
          </a:xfrm>
        </p:spPr>
      </p:pic>
    </p:spTree>
    <p:extLst>
      <p:ext uri="{BB962C8B-B14F-4D97-AF65-F5344CB8AC3E}">
        <p14:creationId xmlns:p14="http://schemas.microsoft.com/office/powerpoint/2010/main" val="425685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483"/>
          </a:xfrm>
        </p:spPr>
        <p:txBody>
          <a:bodyPr>
            <a:normAutofit fontScale="90000"/>
          </a:bodyPr>
          <a:lstStyle/>
          <a:p>
            <a:r>
              <a:rPr lang="en-US" dirty="0"/>
              <a:t>Median over </a:t>
            </a:r>
            <a:r>
              <a:rPr lang="en-US" dirty="0" smtClean="0"/>
              <a:t>12 </a:t>
            </a:r>
            <a:r>
              <a:rPr lang="en-US" dirty="0"/>
              <a:t>k-fold models vs </a:t>
            </a:r>
            <a:r>
              <a:rPr lang="en-US" dirty="0" smtClean="0"/>
              <a:t>TMA (zoomed)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586" y="1014608"/>
            <a:ext cx="8123128" cy="5797155"/>
          </a:xfrm>
        </p:spPr>
      </p:pic>
    </p:spTree>
    <p:extLst>
      <p:ext uri="{BB962C8B-B14F-4D97-AF65-F5344CB8AC3E}">
        <p14:creationId xmlns:p14="http://schemas.microsoft.com/office/powerpoint/2010/main" val="888043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Lastly</a:t>
            </a:r>
            <a:endParaRPr lang="en-US" dirty="0"/>
          </a:p>
        </p:txBody>
      </p:sp>
      <p:sp>
        <p:nvSpPr>
          <p:cNvPr id="3" name="Content Placeholder 2"/>
          <p:cNvSpPr>
            <a:spLocks noGrp="1"/>
          </p:cNvSpPr>
          <p:nvPr>
            <p:ph idx="1"/>
          </p:nvPr>
        </p:nvSpPr>
        <p:spPr>
          <a:xfrm>
            <a:off x="803971" y="1527345"/>
            <a:ext cx="10515600" cy="4351338"/>
          </a:xfrm>
        </p:spPr>
        <p:txBody>
          <a:bodyPr/>
          <a:lstStyle/>
          <a:p>
            <a:endParaRPr lang="en-US" dirty="0" smtClean="0"/>
          </a:p>
          <a:p>
            <a:r>
              <a:rPr lang="en-US" dirty="0" smtClean="0"/>
              <a:t>Medians </a:t>
            </a:r>
            <a:r>
              <a:rPr lang="en-US" dirty="0"/>
              <a:t>over predicted ages where taken for each </a:t>
            </a:r>
            <a:r>
              <a:rPr lang="en-US" dirty="0" smtClean="0"/>
              <a:t>additional </a:t>
            </a:r>
            <a:r>
              <a:rPr lang="en-US" dirty="0"/>
              <a:t>k-fold model </a:t>
            </a:r>
            <a:r>
              <a:rPr lang="en-US" dirty="0" smtClean="0"/>
              <a:t>added at </a:t>
            </a:r>
            <a:r>
              <a:rPr lang="en-US" dirty="0"/>
              <a:t>each </a:t>
            </a:r>
            <a:r>
              <a:rPr lang="en-US" dirty="0" smtClean="0"/>
              <a:t>step from 1 to 20; first in the original order and then in randomized order.</a:t>
            </a:r>
            <a:endParaRPr lang="en-US" dirty="0"/>
          </a:p>
          <a:p>
            <a:endParaRPr lang="en-US" dirty="0"/>
          </a:p>
        </p:txBody>
      </p:sp>
    </p:spTree>
    <p:extLst>
      <p:ext uri="{BB962C8B-B14F-4D97-AF65-F5344CB8AC3E}">
        <p14:creationId xmlns:p14="http://schemas.microsoft.com/office/powerpoint/2010/main" val="3404115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988" y="218431"/>
            <a:ext cx="10515600" cy="588394"/>
          </a:xfrm>
        </p:spPr>
        <p:txBody>
          <a:bodyPr>
            <a:normAutofit fontScale="90000"/>
          </a:bodyPr>
          <a:lstStyle/>
          <a:p>
            <a:pPr algn="ctr"/>
            <a:r>
              <a:rPr lang="en-US" dirty="0" smtClean="0"/>
              <a:t>Randomized Additions of a Full k-Fold </a:t>
            </a:r>
            <a:endParaRPr lang="en-US" dirty="0"/>
          </a:p>
        </p:txBody>
      </p:sp>
      <p:sp>
        <p:nvSpPr>
          <p:cNvPr id="7" name="TextBox 6"/>
          <p:cNvSpPr txBox="1"/>
          <p:nvPr/>
        </p:nvSpPr>
        <p:spPr>
          <a:xfrm>
            <a:off x="8827131" y="1606199"/>
            <a:ext cx="3276193" cy="2308324"/>
          </a:xfrm>
          <a:prstGeom prst="rect">
            <a:avLst/>
          </a:prstGeom>
          <a:noFill/>
        </p:spPr>
        <p:txBody>
          <a:bodyPr wrap="square" rtlCol="0">
            <a:spAutoFit/>
          </a:bodyPr>
          <a:lstStyle/>
          <a:p>
            <a:r>
              <a:rPr lang="en-US" dirty="0" smtClean="0"/>
              <a:t>1: Correlation: Black</a:t>
            </a:r>
          </a:p>
          <a:p>
            <a:r>
              <a:rPr lang="en-US" dirty="0" smtClean="0"/>
              <a:t>2: R squared: </a:t>
            </a:r>
            <a:r>
              <a:rPr lang="en-US" dirty="0" smtClean="0">
                <a:solidFill>
                  <a:srgbClr val="FF0000"/>
                </a:solidFill>
              </a:rPr>
              <a:t>Red</a:t>
            </a:r>
          </a:p>
          <a:p>
            <a:r>
              <a:rPr lang="en-US" dirty="0" smtClean="0"/>
              <a:t>3: </a:t>
            </a:r>
            <a:r>
              <a:rPr lang="en-US" dirty="0"/>
              <a:t>Standardized RMSE</a:t>
            </a:r>
            <a:r>
              <a:rPr lang="en-US" dirty="0" smtClean="0"/>
              <a:t>: </a:t>
            </a:r>
            <a:r>
              <a:rPr lang="en-US" dirty="0" smtClean="0">
                <a:solidFill>
                  <a:schemeClr val="accent6"/>
                </a:solidFill>
              </a:rPr>
              <a:t>Green</a:t>
            </a:r>
          </a:p>
          <a:p>
            <a:r>
              <a:rPr lang="en-US" dirty="0" smtClean="0"/>
              <a:t>4: </a:t>
            </a:r>
            <a:r>
              <a:rPr lang="en-US" dirty="0"/>
              <a:t>Standardized SAD</a:t>
            </a:r>
            <a:r>
              <a:rPr lang="en-US" dirty="0" smtClean="0"/>
              <a:t>: </a:t>
            </a:r>
            <a:r>
              <a:rPr lang="en-US" dirty="0" smtClean="0">
                <a:solidFill>
                  <a:srgbClr val="7030A0"/>
                </a:solidFill>
              </a:rPr>
              <a:t>Purple</a:t>
            </a:r>
          </a:p>
          <a:p>
            <a:endParaRPr lang="en-US" dirty="0">
              <a:solidFill>
                <a:srgbClr val="7030A0"/>
              </a:solidFill>
            </a:endParaRPr>
          </a:p>
          <a:p>
            <a:r>
              <a:rPr lang="en-US" dirty="0" smtClean="0">
                <a:solidFill>
                  <a:srgbClr val="7030A0"/>
                </a:solidFill>
              </a:rPr>
              <a:t>In the original run order, the 12</a:t>
            </a:r>
            <a:r>
              <a:rPr lang="en-US" baseline="30000" dirty="0" smtClean="0">
                <a:solidFill>
                  <a:srgbClr val="7030A0"/>
                </a:solidFill>
              </a:rPr>
              <a:t>th</a:t>
            </a:r>
            <a:r>
              <a:rPr lang="en-US" dirty="0" smtClean="0">
                <a:solidFill>
                  <a:srgbClr val="7030A0"/>
                </a:solidFill>
              </a:rPr>
              <a:t> model addition had the best stats.</a:t>
            </a: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6988" y="671872"/>
            <a:ext cx="5872697" cy="5866076"/>
          </a:xfrm>
        </p:spPr>
      </p:pic>
    </p:spTree>
    <p:extLst>
      <p:ext uri="{BB962C8B-B14F-4D97-AF65-F5344CB8AC3E}">
        <p14:creationId xmlns:p14="http://schemas.microsoft.com/office/powerpoint/2010/main" val="355328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42" y="518323"/>
            <a:ext cx="10515600" cy="1255492"/>
          </a:xfrm>
        </p:spPr>
        <p:txBody>
          <a:bodyPr/>
          <a:lstStyle/>
          <a:p>
            <a:pPr algn="ctr"/>
            <a:r>
              <a:rPr lang="en-US" dirty="0" smtClean="0"/>
              <a:t>Pacific Hake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540300"/>
            <a:ext cx="6527007" cy="4524197"/>
          </a:xfrm>
        </p:spPr>
      </p:pic>
    </p:spTree>
    <p:extLst>
      <p:ext uri="{BB962C8B-B14F-4D97-AF65-F5344CB8AC3E}">
        <p14:creationId xmlns:p14="http://schemas.microsoft.com/office/powerpoint/2010/main" val="48829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395" y="309466"/>
            <a:ext cx="10515600" cy="867327"/>
          </a:xfrm>
        </p:spPr>
        <p:txBody>
          <a:bodyPr>
            <a:noAutofit/>
          </a:bodyPr>
          <a:lstStyle/>
          <a:p>
            <a:pPr algn="ctr"/>
            <a:r>
              <a:rPr lang="en-US" sz="2800" dirty="0" smtClean="0"/>
              <a:t>Spectra with </a:t>
            </a:r>
            <a:r>
              <a:rPr lang="en-US" sz="2800" dirty="0"/>
              <a:t>Missing Traditional Method of </a:t>
            </a:r>
            <a:r>
              <a:rPr lang="en-US" sz="2800" dirty="0" smtClean="0"/>
              <a:t>Aging (TMA) in Grey</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824" y="1017766"/>
            <a:ext cx="11168741" cy="5287617"/>
          </a:xfrm>
        </p:spPr>
      </p:pic>
    </p:spTree>
    <p:extLst>
      <p:ext uri="{BB962C8B-B14F-4D97-AF65-F5344CB8AC3E}">
        <p14:creationId xmlns:p14="http://schemas.microsoft.com/office/powerpoint/2010/main" val="263313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Hake, Raw Spectra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731" y="1772444"/>
            <a:ext cx="11314802" cy="4853289"/>
          </a:xfrm>
        </p:spPr>
      </p:pic>
    </p:spTree>
    <p:extLst>
      <p:ext uri="{BB962C8B-B14F-4D97-AF65-F5344CB8AC3E}">
        <p14:creationId xmlns:p14="http://schemas.microsoft.com/office/powerpoint/2010/main" val="90950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1521"/>
          </a:xfrm>
        </p:spPr>
        <p:txBody>
          <a:bodyPr>
            <a:normAutofit fontScale="90000"/>
          </a:bodyPr>
          <a:lstStyle/>
          <a:p>
            <a:pPr algn="ctr"/>
            <a:r>
              <a:rPr lang="en-US" dirty="0"/>
              <a:t>Median over </a:t>
            </a:r>
            <a:r>
              <a:rPr lang="en-US" dirty="0" smtClean="0"/>
              <a:t>20 </a:t>
            </a:r>
            <a:r>
              <a:rPr lang="en-US" dirty="0"/>
              <a:t>Full k-Fold Models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409" y="899776"/>
            <a:ext cx="7793594" cy="5911469"/>
          </a:xfrm>
        </p:spPr>
      </p:pic>
    </p:spTree>
    <p:extLst>
      <p:ext uri="{BB962C8B-B14F-4D97-AF65-F5344CB8AC3E}">
        <p14:creationId xmlns:p14="http://schemas.microsoft.com/office/powerpoint/2010/main" val="4123193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988" y="218431"/>
            <a:ext cx="10515600" cy="588394"/>
          </a:xfrm>
        </p:spPr>
        <p:txBody>
          <a:bodyPr>
            <a:normAutofit fontScale="90000"/>
          </a:bodyPr>
          <a:lstStyle/>
          <a:p>
            <a:pPr algn="ctr"/>
            <a:r>
              <a:rPr lang="en-US" dirty="0" smtClean="0"/>
              <a:t>Hake, Randomized Additions of a Full k-Fold </a:t>
            </a:r>
            <a:endParaRPr lang="en-US" dirty="0"/>
          </a:p>
        </p:txBody>
      </p:sp>
      <p:sp>
        <p:nvSpPr>
          <p:cNvPr id="7" name="TextBox 6"/>
          <p:cNvSpPr txBox="1"/>
          <p:nvPr/>
        </p:nvSpPr>
        <p:spPr>
          <a:xfrm>
            <a:off x="8907830" y="1594087"/>
            <a:ext cx="3038048" cy="2862322"/>
          </a:xfrm>
          <a:prstGeom prst="rect">
            <a:avLst/>
          </a:prstGeom>
          <a:noFill/>
        </p:spPr>
        <p:txBody>
          <a:bodyPr wrap="square" rtlCol="0">
            <a:spAutoFit/>
          </a:bodyPr>
          <a:lstStyle/>
          <a:p>
            <a:r>
              <a:rPr lang="en-US" dirty="0" smtClean="0"/>
              <a:t>1: Correlation: Black</a:t>
            </a:r>
          </a:p>
          <a:p>
            <a:r>
              <a:rPr lang="en-US" dirty="0" smtClean="0"/>
              <a:t>2: R squared: </a:t>
            </a:r>
            <a:r>
              <a:rPr lang="en-US" dirty="0" smtClean="0">
                <a:solidFill>
                  <a:srgbClr val="FF0000"/>
                </a:solidFill>
              </a:rPr>
              <a:t>Red</a:t>
            </a:r>
          </a:p>
          <a:p>
            <a:r>
              <a:rPr lang="en-US" dirty="0" smtClean="0"/>
              <a:t>3: Standardized RMSE: </a:t>
            </a:r>
            <a:r>
              <a:rPr lang="en-US" dirty="0" smtClean="0">
                <a:solidFill>
                  <a:schemeClr val="accent6"/>
                </a:solidFill>
              </a:rPr>
              <a:t>Green</a:t>
            </a:r>
          </a:p>
          <a:p>
            <a:r>
              <a:rPr lang="en-US" dirty="0" smtClean="0"/>
              <a:t>4: </a:t>
            </a:r>
            <a:r>
              <a:rPr lang="en-US" dirty="0"/>
              <a:t>Standardized SAD</a:t>
            </a:r>
            <a:r>
              <a:rPr lang="en-US" dirty="0" smtClean="0"/>
              <a:t>: </a:t>
            </a:r>
            <a:r>
              <a:rPr lang="en-US" dirty="0" smtClean="0">
                <a:solidFill>
                  <a:srgbClr val="7030A0"/>
                </a:solidFill>
              </a:rPr>
              <a:t>Purple</a:t>
            </a:r>
          </a:p>
          <a:p>
            <a:endParaRPr lang="en-US" dirty="0">
              <a:solidFill>
                <a:srgbClr val="7030A0"/>
              </a:solidFill>
            </a:endParaRPr>
          </a:p>
          <a:p>
            <a:r>
              <a:rPr lang="en-US" dirty="0" smtClean="0">
                <a:solidFill>
                  <a:srgbClr val="7030A0"/>
                </a:solidFill>
              </a:rPr>
              <a:t>In the original run order, the 20</a:t>
            </a:r>
            <a:r>
              <a:rPr lang="en-US" baseline="30000" dirty="0" smtClean="0">
                <a:solidFill>
                  <a:srgbClr val="7030A0"/>
                </a:solidFill>
              </a:rPr>
              <a:t>th</a:t>
            </a:r>
            <a:r>
              <a:rPr lang="en-US" dirty="0" smtClean="0">
                <a:solidFill>
                  <a:srgbClr val="7030A0"/>
                </a:solidFill>
              </a:rPr>
              <a:t> model addition had the best stats. The 11</a:t>
            </a:r>
            <a:r>
              <a:rPr lang="en-US" baseline="30000" dirty="0" smtClean="0">
                <a:solidFill>
                  <a:srgbClr val="7030A0"/>
                </a:solidFill>
              </a:rPr>
              <a:t>th</a:t>
            </a:r>
            <a:r>
              <a:rPr lang="en-US" dirty="0" smtClean="0">
                <a:solidFill>
                  <a:srgbClr val="7030A0"/>
                </a:solidFill>
              </a:rPr>
              <a:t> model had the same SAD value of 862 but a higher RMSE.</a:t>
            </a:r>
            <a:endParaRPr lang="en-US"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988" y="806825"/>
            <a:ext cx="7838228" cy="5975481"/>
          </a:xfrm>
        </p:spPr>
      </p:pic>
    </p:spTree>
    <p:extLst>
      <p:ext uri="{BB962C8B-B14F-4D97-AF65-F5344CB8AC3E}">
        <p14:creationId xmlns:p14="http://schemas.microsoft.com/office/powerpoint/2010/main" val="841856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3413"/>
            <a:ext cx="12192000" cy="6211174"/>
          </a:xfrm>
          <a:prstGeom prst="rect">
            <a:avLst/>
          </a:prstGeom>
        </p:spPr>
      </p:pic>
    </p:spTree>
    <p:extLst>
      <p:ext uri="{BB962C8B-B14F-4D97-AF65-F5344CB8AC3E}">
        <p14:creationId xmlns:p14="http://schemas.microsoft.com/office/powerpoint/2010/main" val="3289608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5291"/>
          </a:xfrm>
        </p:spPr>
        <p:txBody>
          <a:bodyPr>
            <a:normAutofit fontScale="90000"/>
          </a:bodyPr>
          <a:lstStyle/>
          <a:p>
            <a:r>
              <a:rPr lang="nl-NL" dirty="0" smtClean="0"/>
              <a:t>Broken Oties Intermixed with Unbroken Ones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0437" y="848619"/>
            <a:ext cx="8349916" cy="6077918"/>
          </a:xfrm>
        </p:spPr>
      </p:pic>
    </p:spTree>
    <p:extLst>
      <p:ext uri="{BB962C8B-B14F-4D97-AF65-F5344CB8AC3E}">
        <p14:creationId xmlns:p14="http://schemas.microsoft.com/office/powerpoint/2010/main" val="3290504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8033"/>
          </a:xfrm>
        </p:spPr>
        <p:txBody>
          <a:bodyPr/>
          <a:lstStyle/>
          <a:p>
            <a:pPr algn="ctr"/>
            <a:r>
              <a:rPr lang="en-US" dirty="0" smtClean="0"/>
              <a:t>Interactive Plotly Figures</a:t>
            </a:r>
            <a:endParaRPr lang="en-US" dirty="0"/>
          </a:p>
        </p:txBody>
      </p:sp>
      <p:sp>
        <p:nvSpPr>
          <p:cNvPr id="3" name="Content Placeholder 2"/>
          <p:cNvSpPr>
            <a:spLocks noGrp="1"/>
          </p:cNvSpPr>
          <p:nvPr>
            <p:ph idx="1"/>
          </p:nvPr>
        </p:nvSpPr>
        <p:spPr>
          <a:xfrm>
            <a:off x="838200" y="1466603"/>
            <a:ext cx="10515600" cy="4710360"/>
          </a:xfrm>
        </p:spPr>
        <p:txBody>
          <a:bodyPr>
            <a:normAutofit fontScale="77500" lnSpcReduction="20000"/>
          </a:bodyPr>
          <a:lstStyle/>
          <a:p>
            <a:pPr marL="457200" lvl="1" indent="0">
              <a:buNone/>
            </a:pPr>
            <a:endParaRPr lang="en-US" dirty="0" smtClean="0">
              <a:hlinkClick r:id="rId2"/>
            </a:endParaRPr>
          </a:p>
          <a:p>
            <a:pPr lvl="1"/>
            <a:r>
              <a:rPr lang="en-US" dirty="0" smtClean="0"/>
              <a:t>2D p</a:t>
            </a:r>
            <a:r>
              <a:rPr lang="en-US" dirty="0" smtClean="0"/>
              <a:t>lotly figures have zoom, interactive information for each line, and each item in the legend can removed or viewed separately (start with double-clicking on the last item in the legend). </a:t>
            </a:r>
            <a:br>
              <a:rPr lang="en-US" dirty="0" smtClean="0"/>
            </a:br>
            <a:endParaRPr lang="en-US" dirty="0" smtClean="0"/>
          </a:p>
          <a:p>
            <a:pPr lvl="1"/>
            <a:r>
              <a:rPr lang="en-US" dirty="0" smtClean="0"/>
              <a:t>3D plotly figures have 2 types of rotation: Orbital and Turntable (see the upper right legend).</a:t>
            </a:r>
            <a:r>
              <a:rPr lang="en-US" dirty="0" smtClean="0"/>
              <a:t/>
            </a:r>
            <a:br>
              <a:rPr lang="en-US" dirty="0" smtClean="0"/>
            </a:br>
            <a:endParaRPr lang="en-US" dirty="0" smtClean="0"/>
          </a:p>
          <a:p>
            <a:pPr lvl="1"/>
            <a:r>
              <a:rPr lang="en-US" dirty="0" smtClean="0"/>
              <a:t>URL’s </a:t>
            </a:r>
            <a:r>
              <a:rPr lang="en-US" dirty="0"/>
              <a:t>for </a:t>
            </a:r>
            <a:r>
              <a:rPr lang="en-US" dirty="0" smtClean="0"/>
              <a:t>interactive plotly Hake f</a:t>
            </a:r>
            <a:r>
              <a:rPr lang="en-US" dirty="0" smtClean="0"/>
              <a:t>igures</a:t>
            </a:r>
            <a:br>
              <a:rPr lang="en-US" dirty="0" smtClean="0"/>
            </a:br>
            <a:endParaRPr lang="en-US" dirty="0">
              <a:hlinkClick r:id="rId2"/>
            </a:endParaRPr>
          </a:p>
          <a:p>
            <a:pPr lvl="2"/>
            <a:r>
              <a:rPr lang="en-US" dirty="0" smtClean="0">
                <a:hlinkClick r:id="rId2"/>
              </a:rPr>
              <a:t>https</a:t>
            </a:r>
            <a:r>
              <a:rPr lang="en-US" dirty="0">
                <a:hlinkClick r:id="rId2"/>
              </a:rPr>
              <a:t>://soundbirds.github.io/Hake_Spectra_plotly</a:t>
            </a:r>
            <a:r>
              <a:rPr lang="en-US" dirty="0" smtClean="0">
                <a:hlinkClick r:id="rId2"/>
              </a:rPr>
              <a:t>/</a:t>
            </a:r>
            <a:endParaRPr lang="en-US" dirty="0" smtClean="0"/>
          </a:p>
          <a:p>
            <a:pPr lvl="1"/>
            <a:endParaRPr lang="en-US" dirty="0"/>
          </a:p>
          <a:p>
            <a:pPr lvl="2"/>
            <a:r>
              <a:rPr lang="en-US" dirty="0">
                <a:hlinkClick r:id="rId3"/>
              </a:rPr>
              <a:t>https://soundbirds.github.io/Hake_Spectra_plotly_3D</a:t>
            </a:r>
            <a:r>
              <a:rPr lang="en-US" dirty="0" smtClean="0">
                <a:hlinkClick r:id="rId3"/>
              </a:rPr>
              <a:t>/</a:t>
            </a:r>
            <a:r>
              <a:rPr lang="en-US" dirty="0" smtClean="0"/>
              <a:t/>
            </a:r>
            <a:br>
              <a:rPr lang="en-US" dirty="0" smtClean="0"/>
            </a:br>
            <a:endParaRPr lang="en-US" dirty="0" smtClean="0"/>
          </a:p>
          <a:p>
            <a:pPr marL="914400" lvl="2" indent="0">
              <a:buNone/>
            </a:pPr>
            <a:endParaRPr lang="en-US" dirty="0" smtClean="0"/>
          </a:p>
          <a:p>
            <a:pPr lvl="1"/>
            <a:r>
              <a:rPr lang="en-US" dirty="0"/>
              <a:t>P</a:t>
            </a:r>
            <a:r>
              <a:rPr lang="en-US" dirty="0" smtClean="0"/>
              <a:t>lotly </a:t>
            </a:r>
            <a:r>
              <a:rPr lang="en-US" dirty="0"/>
              <a:t>R Open Source Graphing </a:t>
            </a:r>
            <a:r>
              <a:rPr lang="en-US" dirty="0" smtClean="0"/>
              <a:t>Library</a:t>
            </a:r>
          </a:p>
          <a:p>
            <a:pPr lvl="2"/>
            <a:r>
              <a:rPr lang="en-US" dirty="0"/>
              <a:t>https://plotly.com/r/</a:t>
            </a:r>
            <a:r>
              <a:rPr lang="en-US" dirty="0" smtClean="0"/>
              <a:t/>
            </a:r>
            <a:br>
              <a:rPr lang="en-US" dirty="0" smtClean="0"/>
            </a:br>
            <a:r>
              <a:rPr lang="en-US" dirty="0" smtClean="0"/>
              <a:t>	</a:t>
            </a:r>
          </a:p>
          <a:p>
            <a:pPr lvl="2"/>
            <a:endParaRPr lang="en-US" dirty="0" smtClean="0"/>
          </a:p>
          <a:p>
            <a:pPr marL="457200" lvl="1" indent="0">
              <a:buNone/>
            </a:pPr>
            <a:r>
              <a:rPr lang="en-US" dirty="0" smtClean="0"/>
              <a:t/>
            </a:r>
            <a:br>
              <a:rPr lang="en-US" dirty="0" smtClean="0"/>
            </a:br>
            <a:endParaRPr lang="en-US" dirty="0"/>
          </a:p>
        </p:txBody>
      </p:sp>
    </p:spTree>
    <p:extLst>
      <p:ext uri="{BB962C8B-B14F-4D97-AF65-F5344CB8AC3E}">
        <p14:creationId xmlns:p14="http://schemas.microsoft.com/office/powerpoint/2010/main" val="2278991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Looking for and developing different neural net models.</a:t>
            </a:r>
            <a:br>
              <a:rPr lang="en-US" dirty="0" smtClean="0"/>
            </a:br>
            <a:endParaRPr lang="en-US" dirty="0" smtClean="0"/>
          </a:p>
          <a:p>
            <a:r>
              <a:rPr lang="en-US" dirty="0" smtClean="0"/>
              <a:t>Comparing these results to double reads.</a:t>
            </a:r>
            <a:br>
              <a:rPr lang="en-US" dirty="0" smtClean="0"/>
            </a:br>
            <a:endParaRPr lang="en-US" dirty="0" smtClean="0"/>
          </a:p>
          <a:p>
            <a:r>
              <a:rPr lang="en-US" dirty="0"/>
              <a:t>Looking </a:t>
            </a:r>
            <a:r>
              <a:rPr lang="en-US" dirty="0" smtClean="0"/>
              <a:t>at including metadata.</a:t>
            </a:r>
            <a:endParaRPr lang="en-US" dirty="0"/>
          </a:p>
          <a:p>
            <a:endParaRPr lang="en-US" dirty="0"/>
          </a:p>
        </p:txBody>
      </p:sp>
    </p:spTree>
    <p:extLst>
      <p:ext uri="{BB962C8B-B14F-4D97-AF65-F5344CB8AC3E}">
        <p14:creationId xmlns:p14="http://schemas.microsoft.com/office/powerpoint/2010/main" val="3212603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1663"/>
          </a:xfrm>
        </p:spPr>
        <p:txBody>
          <a:bodyPr/>
          <a:lstStyle/>
          <a:p>
            <a:pPr algn="ctr"/>
            <a:r>
              <a:rPr lang="en-US" dirty="0" smtClean="0"/>
              <a:t>Loss vs Accuracy</a:t>
            </a:r>
            <a:endParaRPr lang="en-US" dirty="0"/>
          </a:p>
        </p:txBody>
      </p:sp>
      <p:sp>
        <p:nvSpPr>
          <p:cNvPr id="3" name="Content Placeholder 2"/>
          <p:cNvSpPr>
            <a:spLocks noGrp="1"/>
          </p:cNvSpPr>
          <p:nvPr>
            <p:ph idx="1"/>
          </p:nvPr>
        </p:nvSpPr>
        <p:spPr/>
        <p:txBody>
          <a:bodyPr/>
          <a:lstStyle/>
          <a:p>
            <a:r>
              <a:rPr lang="en-US" b="1" dirty="0"/>
              <a:t>Loss</a:t>
            </a:r>
            <a:r>
              <a:rPr lang="en-US" dirty="0"/>
              <a:t> is defined as the difference between the predicted value by your </a:t>
            </a:r>
            <a:r>
              <a:rPr lang="en-US" dirty="0" smtClean="0"/>
              <a:t>model </a:t>
            </a:r>
            <a:r>
              <a:rPr lang="en-US" dirty="0"/>
              <a:t>and the true value. </a:t>
            </a:r>
            <a:r>
              <a:rPr lang="en-US" dirty="0" smtClean="0"/>
              <a:t/>
            </a:r>
            <a:br>
              <a:rPr lang="en-US" dirty="0" smtClean="0"/>
            </a:br>
            <a:endParaRPr lang="en-US" dirty="0" smtClean="0"/>
          </a:p>
          <a:p>
            <a:r>
              <a:rPr lang="en-US" b="1" dirty="0"/>
              <a:t>Accuracy</a:t>
            </a:r>
            <a:r>
              <a:rPr lang="en-US" dirty="0"/>
              <a:t> is </a:t>
            </a:r>
            <a:r>
              <a:rPr lang="en-US" dirty="0" smtClean="0"/>
              <a:t>defined </a:t>
            </a:r>
            <a:r>
              <a:rPr lang="en-US" dirty="0"/>
              <a:t>as:</a:t>
            </a:r>
          </a:p>
          <a:p>
            <a:pPr lvl="1"/>
            <a:r>
              <a:rPr lang="en-US" i="1" dirty="0" smtClean="0"/>
              <a:t> Accuracy</a:t>
            </a:r>
            <a:r>
              <a:rPr lang="en-US" dirty="0" smtClean="0"/>
              <a:t> = Number </a:t>
            </a:r>
            <a:r>
              <a:rPr lang="en-US" dirty="0"/>
              <a:t>of correct </a:t>
            </a:r>
            <a:r>
              <a:rPr lang="en-US" dirty="0" smtClean="0"/>
              <a:t>predictions/Total number </a:t>
            </a:r>
            <a:r>
              <a:rPr lang="en-US" dirty="0"/>
              <a:t>of predictions</a:t>
            </a:r>
          </a:p>
        </p:txBody>
      </p:sp>
    </p:spTree>
    <p:extLst>
      <p:ext uri="{BB962C8B-B14F-4D97-AF65-F5344CB8AC3E}">
        <p14:creationId xmlns:p14="http://schemas.microsoft.com/office/powerpoint/2010/main" val="3149920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5090"/>
          </a:xfrm>
        </p:spPr>
        <p:txBody>
          <a:bodyPr/>
          <a:lstStyle/>
          <a:p>
            <a:r>
              <a:rPr lang="en-US" dirty="0" smtClean="0"/>
              <a:t>On NN Models </a:t>
            </a:r>
            <a:r>
              <a:rPr lang="en-US" dirty="0"/>
              <a:t>G</a:t>
            </a:r>
            <a:r>
              <a:rPr lang="en-US" dirty="0" smtClean="0"/>
              <a:t>etting Worse Over Time</a:t>
            </a:r>
            <a:endParaRPr lang="en-US" dirty="0"/>
          </a:p>
        </p:txBody>
      </p:sp>
      <p:sp>
        <p:nvSpPr>
          <p:cNvPr id="3" name="Content Placeholder 2"/>
          <p:cNvSpPr>
            <a:spLocks noGrp="1"/>
          </p:cNvSpPr>
          <p:nvPr>
            <p:ph idx="1"/>
          </p:nvPr>
        </p:nvSpPr>
        <p:spPr>
          <a:xfrm>
            <a:off x="779585" y="1430216"/>
            <a:ext cx="10515600" cy="4351338"/>
          </a:xfrm>
        </p:spPr>
        <p:txBody>
          <a:bodyPr>
            <a:normAutofit lnSpcReduction="10000"/>
          </a:bodyPr>
          <a:lstStyle/>
          <a:p>
            <a:r>
              <a:rPr lang="en-US" dirty="0"/>
              <a:t>The central challenge in machine learning is that we must perform well on new, previously unseen inputs - not just those on which our model was </a:t>
            </a:r>
            <a:r>
              <a:rPr lang="en-US" dirty="0" smtClean="0"/>
              <a:t>trained. The </a:t>
            </a:r>
            <a:r>
              <a:rPr lang="en-US" dirty="0"/>
              <a:t>ability to perform well on previously unobserved inputs is called generalization</a:t>
            </a:r>
            <a:r>
              <a:rPr lang="en-US" dirty="0" smtClean="0"/>
              <a:t>.</a:t>
            </a:r>
            <a:endParaRPr lang="en-US" dirty="0"/>
          </a:p>
          <a:p>
            <a:pPr lvl="1"/>
            <a:r>
              <a:rPr lang="en-US" dirty="0" smtClean="0"/>
              <a:t>Page </a:t>
            </a:r>
            <a:r>
              <a:rPr lang="en-US" dirty="0"/>
              <a:t>110, Deep Learning, 2016.</a:t>
            </a:r>
          </a:p>
          <a:p>
            <a:endParaRPr lang="en-US" dirty="0"/>
          </a:p>
          <a:p>
            <a:r>
              <a:rPr lang="en-US" dirty="0" smtClean="0"/>
              <a:t>As </a:t>
            </a:r>
            <a:r>
              <a:rPr lang="en-US" dirty="0"/>
              <a:t>training progresses, the generalization error may decrease to a minimum and then increase again as the network adapts to idiosyncrasies of the training data</a:t>
            </a:r>
            <a:r>
              <a:rPr lang="en-US" dirty="0" smtClean="0"/>
              <a:t>.</a:t>
            </a:r>
            <a:endParaRPr lang="en-US" dirty="0"/>
          </a:p>
          <a:p>
            <a:pPr lvl="1"/>
            <a:r>
              <a:rPr lang="en-US" dirty="0"/>
              <a:t>Page 250, Neural </a:t>
            </a:r>
            <a:r>
              <a:rPr lang="en-US" dirty="0" err="1"/>
              <a:t>Smithing</a:t>
            </a:r>
            <a:r>
              <a:rPr lang="en-US" dirty="0"/>
              <a:t>: Supervised Learning in Feedforward Artificial Neural Networks, 1999.</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8947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887"/>
          </a:xfrm>
        </p:spPr>
        <p:txBody>
          <a:bodyPr>
            <a:normAutofit fontScale="90000"/>
          </a:bodyPr>
          <a:lstStyle/>
          <a:p>
            <a:pPr algn="ctr"/>
            <a:r>
              <a:rPr lang="en-US" dirty="0" smtClean="0"/>
              <a:t>Other Thoughts</a:t>
            </a:r>
            <a:endParaRPr lang="en-US" dirty="0"/>
          </a:p>
        </p:txBody>
      </p:sp>
      <p:sp>
        <p:nvSpPr>
          <p:cNvPr id="3" name="Content Placeholder 2"/>
          <p:cNvSpPr>
            <a:spLocks noGrp="1"/>
          </p:cNvSpPr>
          <p:nvPr>
            <p:ph idx="1"/>
          </p:nvPr>
        </p:nvSpPr>
        <p:spPr>
          <a:xfrm>
            <a:off x="838200" y="981012"/>
            <a:ext cx="10515600" cy="5437955"/>
          </a:xfrm>
        </p:spPr>
        <p:txBody>
          <a:bodyPr>
            <a:normAutofit fontScale="92500" lnSpcReduction="20000"/>
          </a:bodyPr>
          <a:lstStyle/>
          <a:p>
            <a:endParaRPr lang="en-US" dirty="0" smtClean="0"/>
          </a:p>
          <a:p>
            <a:r>
              <a:rPr lang="en-US" dirty="0" smtClean="0"/>
              <a:t>All combinations of 10 full k-fold models (1k+) was looked at, from 1 model only to all 10.  Some of best combinations had only 4 models.</a:t>
            </a:r>
          </a:p>
          <a:p>
            <a:pPr lvl="1"/>
            <a:r>
              <a:rPr lang="en-US" dirty="0" smtClean="0"/>
              <a:t>All combinations of 20 k-fold models is over a million.</a:t>
            </a:r>
            <a:br>
              <a:rPr lang="en-US" dirty="0" smtClean="0"/>
            </a:br>
            <a:endParaRPr lang="en-US" dirty="0" smtClean="0"/>
          </a:p>
          <a:p>
            <a:r>
              <a:rPr lang="en-US" dirty="0"/>
              <a:t>N</a:t>
            </a:r>
            <a:r>
              <a:rPr lang="en-US" dirty="0" smtClean="0"/>
              <a:t>eural </a:t>
            </a:r>
            <a:r>
              <a:rPr lang="en-US" dirty="0"/>
              <a:t>networks (multi-layered </a:t>
            </a:r>
            <a:r>
              <a:rPr lang="en-US" dirty="0" smtClean="0"/>
              <a:t>perceptron) performed better </a:t>
            </a:r>
            <a:r>
              <a:rPr lang="en-US" dirty="0"/>
              <a:t>than a random </a:t>
            </a:r>
            <a:r>
              <a:rPr lang="en-US" dirty="0" smtClean="0"/>
              <a:t>forest model in </a:t>
            </a:r>
            <a:r>
              <a:rPr lang="en-US" dirty="0"/>
              <a:t>this reference</a:t>
            </a:r>
            <a:r>
              <a:rPr lang="en-US" dirty="0" smtClean="0"/>
              <a:t>:</a:t>
            </a:r>
            <a:br>
              <a:rPr lang="en-US" dirty="0" smtClean="0"/>
            </a:br>
            <a:r>
              <a:rPr lang="en-US" dirty="0"/>
              <a:t/>
            </a:r>
            <a:br>
              <a:rPr lang="en-US" dirty="0"/>
            </a:br>
            <a:r>
              <a:rPr lang="en-US" i="1" dirty="0" smtClean="0"/>
              <a:t>Spectral </a:t>
            </a:r>
            <a:r>
              <a:rPr lang="en-US" i="1" dirty="0"/>
              <a:t>deep learning for prediction </a:t>
            </a:r>
            <a:r>
              <a:rPr lang="en-US" i="1" dirty="0" smtClean="0"/>
              <a:t>and prospective </a:t>
            </a:r>
            <a:r>
              <a:rPr lang="en-US" i="1" dirty="0"/>
              <a:t>validation of functional </a:t>
            </a:r>
            <a:r>
              <a:rPr lang="en-US" i="1" dirty="0" smtClean="0"/>
              <a:t>groups</a:t>
            </a:r>
            <a:r>
              <a:rPr lang="en-US" dirty="0" smtClean="0"/>
              <a:t>. Fine et al. </a:t>
            </a:r>
            <a:r>
              <a:rPr lang="de-DE" dirty="0" smtClean="0"/>
              <a:t>Chem</a:t>
            </a:r>
            <a:r>
              <a:rPr lang="de-DE" dirty="0"/>
              <a:t>. Sci., 2020, 11, </a:t>
            </a:r>
            <a:r>
              <a:rPr lang="de-DE" dirty="0" smtClean="0"/>
              <a:t>4618.</a:t>
            </a:r>
            <a:br>
              <a:rPr lang="de-DE" dirty="0" smtClean="0"/>
            </a:br>
            <a:endParaRPr lang="de-DE" dirty="0" smtClean="0"/>
          </a:p>
          <a:p>
            <a:r>
              <a:rPr lang="de-DE" dirty="0" smtClean="0"/>
              <a:t>Many references show NN models outperforming PLS models.</a:t>
            </a:r>
            <a:endParaRPr lang="en-US" dirty="0" smtClean="0"/>
          </a:p>
          <a:p>
            <a:endParaRPr lang="en-US" dirty="0"/>
          </a:p>
          <a:p>
            <a:r>
              <a:rPr lang="en-US" dirty="0" smtClean="0"/>
              <a:t>Future direction includes ensemble models </a:t>
            </a:r>
          </a:p>
          <a:p>
            <a:pPr lvl="1"/>
            <a:r>
              <a:rPr lang="en-US" dirty="0" smtClean="0"/>
              <a:t>PLS, NN, and other models are used in an </a:t>
            </a:r>
            <a:r>
              <a:rPr lang="en-US" dirty="0"/>
              <a:t>e</a:t>
            </a:r>
            <a:r>
              <a:rPr lang="en-US" dirty="0" smtClean="0"/>
              <a:t>nsemble approach</a:t>
            </a:r>
          </a:p>
          <a:p>
            <a:pPr marL="914400" lvl="2" indent="0">
              <a:buNone/>
            </a:pPr>
            <a:endParaRPr lang="en-US" dirty="0"/>
          </a:p>
          <a:p>
            <a:pPr lvl="1"/>
            <a:endParaRPr lang="en-US" dirty="0"/>
          </a:p>
        </p:txBody>
      </p:sp>
    </p:spTree>
    <p:extLst>
      <p:ext uri="{BB962C8B-B14F-4D97-AF65-F5344CB8AC3E}">
        <p14:creationId xmlns:p14="http://schemas.microsoft.com/office/powerpoint/2010/main" val="114199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33" y="309466"/>
            <a:ext cx="10515600" cy="867327"/>
          </a:xfrm>
        </p:spPr>
        <p:txBody>
          <a:bodyPr>
            <a:normAutofit/>
          </a:bodyPr>
          <a:lstStyle/>
          <a:p>
            <a:pPr algn="ctr"/>
            <a:r>
              <a:rPr lang="en-US" dirty="0"/>
              <a:t>Extreme </a:t>
            </a:r>
            <a:r>
              <a:rPr lang="en-US" dirty="0" smtClean="0"/>
              <a:t>Spectra and Missing </a:t>
            </a:r>
            <a:r>
              <a:rPr lang="en-US" dirty="0"/>
              <a:t>TMA </a:t>
            </a:r>
            <a:r>
              <a:rPr lang="en-US" dirty="0" smtClean="0"/>
              <a:t>Removed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781" y="1126359"/>
            <a:ext cx="11538156" cy="5462509"/>
          </a:xfrm>
        </p:spPr>
      </p:pic>
    </p:spTree>
    <p:extLst>
      <p:ext uri="{BB962C8B-B14F-4D97-AF65-F5344CB8AC3E}">
        <p14:creationId xmlns:p14="http://schemas.microsoft.com/office/powerpoint/2010/main" val="4768275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Convolutional </a:t>
            </a:r>
            <a:r>
              <a:rPr lang="en-US" dirty="0"/>
              <a:t>Neural </a:t>
            </a:r>
            <a:r>
              <a:rPr lang="en-US" dirty="0" smtClean="0"/>
              <a:t>Network (2D example)</a:t>
            </a:r>
            <a:endParaRPr lang="en-US" dirty="0"/>
          </a:p>
        </p:txBody>
      </p:sp>
      <p:pic>
        <p:nvPicPr>
          <p:cNvPr id="4" name="Content Placeholder 3"/>
          <p:cNvPicPr>
            <a:picLocks noGrp="1" noChangeAspect="1"/>
          </p:cNvPicPr>
          <p:nvPr>
            <p:ph idx="1"/>
          </p:nvPr>
        </p:nvPicPr>
        <p:blipFill>
          <a:blip r:embed="rId2"/>
          <a:stretch>
            <a:fillRect/>
          </a:stretch>
        </p:blipFill>
        <p:spPr>
          <a:xfrm>
            <a:off x="838200" y="2224954"/>
            <a:ext cx="10515600" cy="3552680"/>
          </a:xfrm>
          <a:prstGeom prst="rect">
            <a:avLst/>
          </a:prstGeom>
        </p:spPr>
      </p:pic>
    </p:spTree>
    <p:extLst>
      <p:ext uri="{BB962C8B-B14F-4D97-AF65-F5344CB8AC3E}">
        <p14:creationId xmlns:p14="http://schemas.microsoft.com/office/powerpoint/2010/main" val="400194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399"/>
            <a:ext cx="10515600" cy="752201"/>
          </a:xfrm>
        </p:spPr>
        <p:txBody>
          <a:bodyPr>
            <a:normAutofit/>
          </a:bodyPr>
          <a:lstStyle/>
          <a:p>
            <a:pPr algn="ctr"/>
            <a:r>
              <a:rPr lang="en-US" dirty="0"/>
              <a:t>Basic CNN </a:t>
            </a:r>
            <a:r>
              <a:rPr lang="en-US" dirty="0" smtClean="0"/>
              <a:t>structure</a:t>
            </a:r>
            <a:endParaRPr lang="en-US" dirty="0"/>
          </a:p>
        </p:txBody>
      </p:sp>
      <p:sp>
        <p:nvSpPr>
          <p:cNvPr id="3" name="Content Placeholder 2"/>
          <p:cNvSpPr>
            <a:spLocks noGrp="1"/>
          </p:cNvSpPr>
          <p:nvPr>
            <p:ph idx="1"/>
          </p:nvPr>
        </p:nvSpPr>
        <p:spPr>
          <a:xfrm>
            <a:off x="730471" y="906128"/>
            <a:ext cx="10515600" cy="1948016"/>
          </a:xfrm>
        </p:spPr>
        <p:txBody>
          <a:bodyPr>
            <a:normAutofit fontScale="92500" lnSpcReduction="20000"/>
          </a:bodyPr>
          <a:lstStyle/>
          <a:p>
            <a:r>
              <a:rPr lang="en-US" dirty="0" smtClean="0"/>
              <a:t>A </a:t>
            </a:r>
            <a:r>
              <a:rPr lang="en-US" dirty="0"/>
              <a:t>typical CNN design begins with feature extraction and finishes with classification. Feature extraction is performed by alternating convolution layers with </a:t>
            </a:r>
            <a:r>
              <a:rPr lang="en-US" dirty="0" err="1"/>
              <a:t>subsambling</a:t>
            </a:r>
            <a:r>
              <a:rPr lang="en-US" dirty="0"/>
              <a:t> layers. Classification is performed with dense layers followed by a final </a:t>
            </a:r>
            <a:r>
              <a:rPr lang="en-US" dirty="0" err="1"/>
              <a:t>softmax</a:t>
            </a:r>
            <a:r>
              <a:rPr lang="en-US" dirty="0"/>
              <a:t> layer. For image classification, this architecture performs better than an entirely fully connected feed forward neural network. </a:t>
            </a:r>
            <a:r>
              <a:rPr lang="en-US" sz="2100" dirty="0"/>
              <a:t>(https://</a:t>
            </a:r>
            <a:r>
              <a:rPr lang="en-US" sz="2100" dirty="0" smtClean="0"/>
              <a:t>www.kaggle.com/code/cdeotte/how-to-choose-cnn-architecture-mnist)</a:t>
            </a:r>
            <a:endParaRPr lang="en-US" dirty="0"/>
          </a:p>
          <a:p>
            <a:endParaRPr lang="en-US" dirty="0"/>
          </a:p>
        </p:txBody>
      </p:sp>
      <p:pic>
        <p:nvPicPr>
          <p:cNvPr id="4" name="Picture 3"/>
          <p:cNvPicPr>
            <a:picLocks noChangeAspect="1"/>
          </p:cNvPicPr>
          <p:nvPr/>
        </p:nvPicPr>
        <p:blipFill>
          <a:blip r:embed="rId2"/>
          <a:stretch>
            <a:fillRect/>
          </a:stretch>
        </p:blipFill>
        <p:spPr>
          <a:xfrm>
            <a:off x="1474968" y="2813716"/>
            <a:ext cx="9741275" cy="3548008"/>
          </a:xfrm>
          <a:prstGeom prst="rect">
            <a:avLst/>
          </a:prstGeom>
        </p:spPr>
      </p:pic>
    </p:spTree>
    <p:extLst>
      <p:ext uri="{BB962C8B-B14F-4D97-AF65-F5344CB8AC3E}">
        <p14:creationId xmlns:p14="http://schemas.microsoft.com/office/powerpoint/2010/main" val="151389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t>
            </a:r>
            <a:r>
              <a:rPr lang="en-US" dirty="0"/>
              <a:t>a</a:t>
            </a:r>
            <a:r>
              <a:rPr lang="en-US" dirty="0" smtClean="0"/>
              <a:t>side</a:t>
            </a:r>
            <a:r>
              <a:rPr lang="en-US" dirty="0" smtClean="0"/>
              <a:t>:</a:t>
            </a:r>
            <a:endParaRPr lang="en-US" dirty="0"/>
          </a:p>
        </p:txBody>
      </p:sp>
      <p:sp>
        <p:nvSpPr>
          <p:cNvPr id="3" name="Content Placeholder 2"/>
          <p:cNvSpPr>
            <a:spLocks noGrp="1"/>
          </p:cNvSpPr>
          <p:nvPr>
            <p:ph idx="1"/>
          </p:nvPr>
        </p:nvSpPr>
        <p:spPr>
          <a:xfrm>
            <a:off x="838200" y="1825625"/>
            <a:ext cx="10515600" cy="2313238"/>
          </a:xfrm>
        </p:spPr>
        <p:txBody>
          <a:bodyPr/>
          <a:lstStyle/>
          <a:p>
            <a:r>
              <a:rPr lang="en-US" dirty="0" err="1"/>
              <a:t>Nvidia</a:t>
            </a:r>
            <a:r>
              <a:rPr lang="en-US" dirty="0"/>
              <a:t> initially had no name and the co-founders named all their files NV, as in "next version". The need to incorporate the company prompted the co-founders to review all words with those two letters, leading them to "</a:t>
            </a:r>
            <a:r>
              <a:rPr lang="en-US" dirty="0" err="1"/>
              <a:t>invidia</a:t>
            </a:r>
            <a:r>
              <a:rPr lang="en-US" dirty="0"/>
              <a:t>", the Latin word for "envy".</a:t>
            </a:r>
          </a:p>
        </p:txBody>
      </p:sp>
    </p:spTree>
    <p:extLst>
      <p:ext uri="{BB962C8B-B14F-4D97-AF65-F5344CB8AC3E}">
        <p14:creationId xmlns:p14="http://schemas.microsoft.com/office/powerpoint/2010/main" val="632798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33" y="309466"/>
            <a:ext cx="10515600" cy="867327"/>
          </a:xfrm>
        </p:spPr>
        <p:txBody>
          <a:bodyPr>
            <a:normAutofit/>
          </a:bodyPr>
          <a:lstStyle/>
          <a:p>
            <a:pPr algn="ctr"/>
            <a:r>
              <a:rPr lang="en-US" dirty="0" smtClean="0"/>
              <a:t>3D View</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8162" t="12866" r="16043" b="-15093"/>
          <a:stretch/>
        </p:blipFill>
        <p:spPr>
          <a:xfrm>
            <a:off x="1870910" y="1033509"/>
            <a:ext cx="8518835" cy="6762820"/>
          </a:xfrm>
        </p:spPr>
      </p:pic>
    </p:spTree>
    <p:extLst>
      <p:ext uri="{BB962C8B-B14F-4D97-AF65-F5344CB8AC3E}">
        <p14:creationId xmlns:p14="http://schemas.microsoft.com/office/powerpoint/2010/main" val="3775822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1521"/>
          </a:xfrm>
        </p:spPr>
        <p:txBody>
          <a:bodyPr/>
          <a:lstStyle/>
          <a:p>
            <a:pPr algn="ctr"/>
            <a:r>
              <a:rPr lang="en-US" dirty="0"/>
              <a:t>Definitions</a:t>
            </a:r>
          </a:p>
        </p:txBody>
      </p:sp>
      <p:sp>
        <p:nvSpPr>
          <p:cNvPr id="3" name="Content Placeholder 2"/>
          <p:cNvSpPr>
            <a:spLocks noGrp="1"/>
          </p:cNvSpPr>
          <p:nvPr>
            <p:ph idx="1"/>
          </p:nvPr>
        </p:nvSpPr>
        <p:spPr>
          <a:xfrm>
            <a:off x="681893" y="1688855"/>
            <a:ext cx="10828214" cy="4351338"/>
          </a:xfrm>
        </p:spPr>
        <p:txBody>
          <a:bodyPr>
            <a:normAutofit fontScale="85000" lnSpcReduction="20000"/>
          </a:bodyPr>
          <a:lstStyle/>
          <a:p>
            <a:pPr lvl="1"/>
            <a:r>
              <a:rPr lang="en-US" dirty="0"/>
              <a:t>TMA = Traditional  Method of Aging (Break and burn </a:t>
            </a:r>
            <a:r>
              <a:rPr lang="en-US" dirty="0" smtClean="0"/>
              <a:t>here.) Not the true age.</a:t>
            </a:r>
            <a:r>
              <a:rPr lang="en-US" dirty="0" smtClean="0"/>
              <a:t/>
            </a:r>
            <a:br>
              <a:rPr lang="en-US" dirty="0" smtClean="0"/>
            </a:br>
            <a:endParaRPr lang="en-US" dirty="0" smtClean="0"/>
          </a:p>
          <a:p>
            <a:pPr lvl="1"/>
            <a:r>
              <a:rPr lang="en-US" dirty="0"/>
              <a:t>Delta = the amount added to ℝ estimated age before rounding to an integer. (Delta is a negative number.)</a:t>
            </a:r>
            <a:br>
              <a:rPr lang="en-US" dirty="0"/>
            </a:br>
            <a:endParaRPr lang="en-US" dirty="0"/>
          </a:p>
          <a:p>
            <a:pPr lvl="1"/>
            <a:r>
              <a:rPr lang="en-US" dirty="0" smtClean="0"/>
              <a:t>SAD = Sum of the Absolute Deviations </a:t>
            </a:r>
          </a:p>
          <a:p>
            <a:pPr lvl="2"/>
            <a:r>
              <a:rPr lang="en-US" dirty="0" smtClean="0"/>
              <a:t>In the </a:t>
            </a:r>
            <a:r>
              <a:rPr lang="en-US" dirty="0" smtClean="0"/>
              <a:t>agreement figures</a:t>
            </a:r>
            <a:r>
              <a:rPr lang="en-US" dirty="0" smtClean="0"/>
              <a:t>, this equals the sum of the correctly matched otoliths (zeros, in red); plus 1 for each estimated age off by one year from the TMA, </a:t>
            </a:r>
            <a:r>
              <a:rPr lang="en-US" dirty="0"/>
              <a:t>plus </a:t>
            </a:r>
            <a:r>
              <a:rPr lang="en-US" dirty="0" smtClean="0"/>
              <a:t>2 </a:t>
            </a:r>
            <a:r>
              <a:rPr lang="en-US" dirty="0"/>
              <a:t>for each estimated age off by </a:t>
            </a:r>
            <a:r>
              <a:rPr lang="en-US" dirty="0" smtClean="0"/>
              <a:t>two years </a:t>
            </a:r>
            <a:r>
              <a:rPr lang="en-US" dirty="0"/>
              <a:t>from the </a:t>
            </a:r>
            <a:r>
              <a:rPr lang="en-US" dirty="0" smtClean="0"/>
              <a:t>TMA, etc. Hence, the unstandardized SAD is only consistent within </a:t>
            </a:r>
            <a:r>
              <a:rPr lang="en-US" dirty="0"/>
              <a:t>a </a:t>
            </a:r>
            <a:r>
              <a:rPr lang="en-US" dirty="0" smtClean="0"/>
              <a:t>dataset but seems well suited to rounded age data.</a:t>
            </a:r>
            <a:br>
              <a:rPr lang="en-US" dirty="0" smtClean="0"/>
            </a:br>
            <a:endParaRPr lang="en-US" dirty="0" smtClean="0"/>
          </a:p>
          <a:p>
            <a:pPr lvl="1"/>
            <a:r>
              <a:rPr lang="en-US" dirty="0" smtClean="0"/>
              <a:t>RMSE = Square Root of the Mean </a:t>
            </a:r>
            <a:r>
              <a:rPr lang="en-US" dirty="0"/>
              <a:t>Squared </a:t>
            </a:r>
            <a:r>
              <a:rPr lang="en-US" dirty="0" smtClean="0"/>
              <a:t>Error</a:t>
            </a:r>
            <a:br>
              <a:rPr lang="en-US" dirty="0" smtClean="0"/>
            </a:br>
            <a:endParaRPr lang="en-US" dirty="0" smtClean="0"/>
          </a:p>
          <a:p>
            <a:pPr lvl="1"/>
            <a:r>
              <a:rPr lang="en-US" dirty="0" smtClean="0"/>
              <a:t>FCNN </a:t>
            </a:r>
            <a:r>
              <a:rPr lang="en-US" dirty="0"/>
              <a:t>is a Fully Connected Neural Net model, where every node in the neural net is connected to all the other nodes</a:t>
            </a:r>
            <a:r>
              <a:rPr lang="en-US" dirty="0" smtClean="0"/>
              <a:t>.</a:t>
            </a:r>
            <a:br>
              <a:rPr lang="en-US" dirty="0" smtClean="0"/>
            </a:br>
            <a:endParaRPr lang="en-US" dirty="0"/>
          </a:p>
          <a:p>
            <a:pPr lvl="1"/>
            <a:r>
              <a:rPr lang="en-US" dirty="0"/>
              <a:t>Convoluted NN (CNN) is where not all nodes are connected.</a:t>
            </a:r>
            <a:br>
              <a:rPr lang="en-US" dirty="0"/>
            </a:br>
            <a:endParaRPr lang="en-US" dirty="0"/>
          </a:p>
          <a:p>
            <a:endParaRPr lang="en-US" dirty="0"/>
          </a:p>
        </p:txBody>
      </p:sp>
    </p:spTree>
    <p:extLst>
      <p:ext uri="{BB962C8B-B14F-4D97-AF65-F5344CB8AC3E}">
        <p14:creationId xmlns:p14="http://schemas.microsoft.com/office/powerpoint/2010/main" val="4281262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0997"/>
          </a:xfrm>
        </p:spPr>
        <p:txBody>
          <a:bodyPr>
            <a:normAutofit fontScale="90000"/>
          </a:bodyPr>
          <a:lstStyle/>
          <a:p>
            <a:pPr algn="ctr"/>
            <a:r>
              <a:rPr lang="en-US" dirty="0" smtClean="0"/>
              <a:t>Prelude to the Roadmap</a:t>
            </a:r>
            <a:endParaRPr lang="en-US" dirty="0"/>
          </a:p>
        </p:txBody>
      </p:sp>
      <p:sp>
        <p:nvSpPr>
          <p:cNvPr id="3" name="Content Placeholder 2"/>
          <p:cNvSpPr>
            <a:spLocks noGrp="1"/>
          </p:cNvSpPr>
          <p:nvPr>
            <p:ph idx="1"/>
          </p:nvPr>
        </p:nvSpPr>
        <p:spPr>
          <a:xfrm>
            <a:off x="838200" y="1606061"/>
            <a:ext cx="10515600" cy="4505569"/>
          </a:xfrm>
        </p:spPr>
        <p:txBody>
          <a:bodyPr>
            <a:normAutofit/>
          </a:bodyPr>
          <a:lstStyle/>
          <a:p>
            <a:r>
              <a:rPr lang="en-US" dirty="0"/>
              <a:t>Validation levels, from deep in the code to </a:t>
            </a:r>
            <a:r>
              <a:rPr lang="en-US" dirty="0" smtClean="0"/>
              <a:t>higher levels</a:t>
            </a:r>
            <a:endParaRPr lang="en-US" dirty="0" smtClean="0"/>
          </a:p>
          <a:p>
            <a:pPr lvl="1"/>
            <a:r>
              <a:rPr lang="en-US" dirty="0" smtClean="0"/>
              <a:t>In the NN model, on the epoch level, there is an optional, user selected validation level. (I used 20%.)</a:t>
            </a:r>
            <a:br>
              <a:rPr lang="en-US" dirty="0" smtClean="0"/>
            </a:br>
            <a:endParaRPr lang="en-US" dirty="0" smtClean="0"/>
          </a:p>
          <a:p>
            <a:pPr lvl="1"/>
            <a:r>
              <a:rPr lang="en-US" dirty="0" smtClean="0"/>
              <a:t>On the mid level there is the main data split into the training set and the test set. (I used a 2/3, 1/3 split.)</a:t>
            </a:r>
            <a:br>
              <a:rPr lang="en-US" dirty="0" smtClean="0"/>
            </a:br>
            <a:endParaRPr lang="en-US" dirty="0" smtClean="0"/>
          </a:p>
          <a:p>
            <a:pPr lvl="1"/>
            <a:r>
              <a:rPr lang="en-US" dirty="0" smtClean="0"/>
              <a:t>On the k-fold level, a 10-fold </a:t>
            </a:r>
            <a:r>
              <a:rPr lang="en-US" dirty="0"/>
              <a:t>model </a:t>
            </a:r>
            <a:r>
              <a:rPr lang="en-US" dirty="0" smtClean="0"/>
              <a:t>was </a:t>
            </a:r>
            <a:r>
              <a:rPr lang="en-US" dirty="0" smtClean="0"/>
              <a:t>used. One </a:t>
            </a:r>
            <a:r>
              <a:rPr lang="en-US" dirty="0"/>
              <a:t>tenth of the data was left untouched for testing </a:t>
            </a:r>
            <a:r>
              <a:rPr lang="en-US" dirty="0" smtClean="0"/>
              <a:t>the 2/3, 1/3 model from </a:t>
            </a:r>
            <a:r>
              <a:rPr lang="en-US" dirty="0"/>
              <a:t>the remaining 90% of the data</a:t>
            </a:r>
            <a:r>
              <a:rPr lang="en-US" dirty="0" smtClean="0"/>
              <a:t>.</a:t>
            </a:r>
            <a:br>
              <a:rPr lang="en-US" dirty="0" smtClean="0"/>
            </a:br>
            <a:endParaRPr lang="en-US" dirty="0" smtClean="0"/>
          </a:p>
          <a:p>
            <a:pPr marL="457200" lvl="1" indent="0">
              <a:buNone/>
            </a:pPr>
            <a:endParaRPr lang="en-US" dirty="0"/>
          </a:p>
          <a:p>
            <a:pPr lvl="1"/>
            <a:endParaRPr lang="en-US" dirty="0"/>
          </a:p>
          <a:p>
            <a:pPr lvl="1"/>
            <a:endParaRPr lang="en-US" dirty="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651271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6511"/>
            <a:ext cx="10515600" cy="721212"/>
          </a:xfrm>
        </p:spPr>
        <p:txBody>
          <a:bodyPr/>
          <a:lstStyle/>
          <a:p>
            <a:pPr algn="ctr"/>
            <a:r>
              <a:rPr lang="en-US" dirty="0" smtClean="0"/>
              <a:t>Roadmap </a:t>
            </a:r>
            <a:endParaRPr lang="en-US" dirty="0"/>
          </a:p>
        </p:txBody>
      </p:sp>
      <p:sp>
        <p:nvSpPr>
          <p:cNvPr id="3" name="Content Placeholder 2"/>
          <p:cNvSpPr>
            <a:spLocks noGrp="1"/>
          </p:cNvSpPr>
          <p:nvPr>
            <p:ph idx="1"/>
          </p:nvPr>
        </p:nvSpPr>
        <p:spPr>
          <a:xfrm>
            <a:off x="838200" y="1310477"/>
            <a:ext cx="10515600" cy="4866486"/>
          </a:xfrm>
        </p:spPr>
        <p:txBody>
          <a:bodyPr>
            <a:normAutofit fontScale="92500" lnSpcReduction="20000"/>
          </a:bodyPr>
          <a:lstStyle/>
          <a:p>
            <a:pPr marL="514350" indent="-514350">
              <a:buFont typeface="+mj-lt"/>
              <a:buAutoNum type="arabicPeriod"/>
            </a:pPr>
            <a:r>
              <a:rPr lang="en-US" dirty="0" smtClean="0"/>
              <a:t>Raw Data</a:t>
            </a:r>
            <a:br>
              <a:rPr lang="en-US" dirty="0" smtClean="0"/>
            </a:br>
            <a:endParaRPr lang="en-US" dirty="0" smtClean="0"/>
          </a:p>
          <a:p>
            <a:pPr marL="514350" indent="-514350">
              <a:buFont typeface="+mj-lt"/>
              <a:buAutoNum type="arabicPeriod"/>
            </a:pPr>
            <a:r>
              <a:rPr lang="en-US" dirty="0" err="1" smtClean="0"/>
              <a:t>iPLS</a:t>
            </a:r>
            <a:r>
              <a:rPr lang="en-US" dirty="0" smtClean="0"/>
              <a:t> model </a:t>
            </a:r>
            <a:r>
              <a:rPr lang="en-US" dirty="0" smtClean="0"/>
              <a:t>used to </a:t>
            </a:r>
            <a:r>
              <a:rPr lang="en-US" dirty="0" smtClean="0"/>
              <a:t>define ranges with the most </a:t>
            </a:r>
            <a:r>
              <a:rPr lang="en-US" dirty="0" smtClean="0"/>
              <a:t>information (not shown to save time).</a:t>
            </a:r>
            <a:r>
              <a:rPr lang="en-US" dirty="0" smtClean="0"/>
              <a:t/>
            </a:r>
            <a:br>
              <a:rPr lang="en-US" dirty="0" smtClean="0"/>
            </a:br>
            <a:endParaRPr lang="en-US" dirty="0" smtClean="0"/>
          </a:p>
          <a:p>
            <a:pPr marL="514350" indent="-514350">
              <a:buFont typeface="+mj-lt"/>
              <a:buAutoNum type="arabicPeriod"/>
            </a:pPr>
            <a:r>
              <a:rPr lang="en-US" dirty="0" smtClean="0"/>
              <a:t>PLS model </a:t>
            </a:r>
            <a:r>
              <a:rPr lang="en-US" dirty="0"/>
              <a:t>(2/3, </a:t>
            </a:r>
            <a:r>
              <a:rPr lang="en-US" dirty="0" smtClean="0"/>
              <a:t>1/3 split)</a:t>
            </a:r>
            <a:br>
              <a:rPr lang="en-US" dirty="0" smtClean="0"/>
            </a:br>
            <a:endParaRPr lang="en-US" dirty="0"/>
          </a:p>
          <a:p>
            <a:pPr marL="514350" indent="-514350">
              <a:buFont typeface="+mj-lt"/>
              <a:buAutoNum type="arabicPeriod"/>
            </a:pPr>
            <a:r>
              <a:rPr lang="en-US" dirty="0" smtClean="0"/>
              <a:t>Neural Net (NN) </a:t>
            </a:r>
            <a:r>
              <a:rPr lang="en-US" dirty="0" smtClean="0"/>
              <a:t>model</a:t>
            </a:r>
            <a:r>
              <a:rPr lang="en-US" dirty="0" smtClean="0"/>
              <a:t>, </a:t>
            </a:r>
            <a:r>
              <a:rPr lang="en-US" dirty="0" smtClean="0"/>
              <a:t>using the same data </a:t>
            </a:r>
            <a:r>
              <a:rPr lang="en-US" dirty="0" smtClean="0"/>
              <a:t>to compare to the PLS model</a:t>
            </a:r>
            <a:br>
              <a:rPr lang="en-US" dirty="0" smtClean="0"/>
            </a:br>
            <a:endParaRPr lang="en-US" dirty="0" smtClean="0"/>
          </a:p>
          <a:p>
            <a:pPr marL="514350" indent="-514350">
              <a:buFont typeface="+mj-lt"/>
              <a:buAutoNum type="arabicPeriod"/>
            </a:pPr>
            <a:r>
              <a:rPr lang="en-US" dirty="0" smtClean="0"/>
              <a:t>NN models with the </a:t>
            </a:r>
            <a:r>
              <a:rPr lang="en-US" dirty="0" smtClean="0"/>
              <a:t>k-folding, </a:t>
            </a:r>
            <a:r>
              <a:rPr lang="en-US" dirty="0" smtClean="0"/>
              <a:t>starting with </a:t>
            </a:r>
            <a:r>
              <a:rPr lang="en-US" dirty="0"/>
              <a:t>the same </a:t>
            </a:r>
            <a:r>
              <a:rPr lang="en-US" dirty="0" err="1"/>
              <a:t>iPLS</a:t>
            </a:r>
            <a:r>
              <a:rPr lang="en-US" dirty="0"/>
              <a:t> </a:t>
            </a:r>
            <a:r>
              <a:rPr lang="en-US" dirty="0" smtClean="0"/>
              <a:t>result.</a:t>
            </a:r>
            <a:r>
              <a:rPr lang="en-US" dirty="0" smtClean="0"/>
              <a:t/>
            </a:r>
            <a:br>
              <a:rPr lang="en-US" dirty="0" smtClean="0"/>
            </a:br>
            <a:endParaRPr lang="en-US" dirty="0" smtClean="0"/>
          </a:p>
          <a:p>
            <a:pPr marL="514350" indent="-514350">
              <a:buFont typeface="+mj-lt"/>
              <a:buAutoNum type="arabicPeriod"/>
            </a:pPr>
            <a:r>
              <a:rPr lang="en-US" dirty="0" smtClean="0"/>
              <a:t>Medians taken over 20 complete k-folds, each with a different pseudo random number generation start point.</a:t>
            </a:r>
          </a:p>
          <a:p>
            <a:pPr marL="914400" lvl="1" indent="-457200">
              <a:buFont typeface="+mj-lt"/>
              <a:buAutoNum type="arabicPeriod"/>
            </a:pPr>
            <a:endParaRPr lang="en-US" dirty="0" smtClean="0"/>
          </a:p>
          <a:p>
            <a:pPr lvl="1"/>
            <a:endParaRPr lang="en-US" dirty="0"/>
          </a:p>
        </p:txBody>
      </p:sp>
    </p:spTree>
    <p:extLst>
      <p:ext uri="{BB962C8B-B14F-4D97-AF65-F5344CB8AC3E}">
        <p14:creationId xmlns:p14="http://schemas.microsoft.com/office/powerpoint/2010/main" val="3495840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7648"/>
          </a:xfrm>
        </p:spPr>
        <p:txBody>
          <a:bodyPr>
            <a:noAutofit/>
          </a:bodyPr>
          <a:lstStyle/>
          <a:p>
            <a:pPr algn="ctr"/>
            <a:r>
              <a:rPr lang="en-US" sz="3200" dirty="0" smtClean="0"/>
              <a:t>Sablefish, PLS Model Predicted onto Test Data (1/3 of the Total)</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521" y="782878"/>
            <a:ext cx="10504117" cy="6039516"/>
          </a:xfrm>
        </p:spPr>
      </p:pic>
    </p:spTree>
    <p:extLst>
      <p:ext uri="{BB962C8B-B14F-4D97-AF65-F5344CB8AC3E}">
        <p14:creationId xmlns:p14="http://schemas.microsoft.com/office/powerpoint/2010/main" val="2462146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2025</Words>
  <Application>Microsoft Office PowerPoint</Application>
  <PresentationFormat>Widescreen</PresentationFormat>
  <Paragraphs>154</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Exploring the use of FT-NIRS for ageing sablefish (Anoplomona fimbria) and Pacific hake (Merluccius Productus) off the U.S. West Coast </vt:lpstr>
      <vt:lpstr>Sablefish</vt:lpstr>
      <vt:lpstr>Spectra with Missing Traditional Method of Aging (TMA) in Grey</vt:lpstr>
      <vt:lpstr>Extreme Spectra and Missing TMA Removed</vt:lpstr>
      <vt:lpstr>3D View</vt:lpstr>
      <vt:lpstr>Definitions</vt:lpstr>
      <vt:lpstr>Prelude to the Roadmap</vt:lpstr>
      <vt:lpstr>Roadmap </vt:lpstr>
      <vt:lpstr>Sablefish, PLS Model Predicted onto Test Data (1/3 of the Total)</vt:lpstr>
      <vt:lpstr>Moved to NN models</vt:lpstr>
      <vt:lpstr>Software used and Issues</vt:lpstr>
      <vt:lpstr>Once the software works, you need a NN Model</vt:lpstr>
      <vt:lpstr>Example of a More Complex 1D Model</vt:lpstr>
      <vt:lpstr>Neural Net Modeling Basics</vt:lpstr>
      <vt:lpstr>Neural Net Modeling Basics (cont.)</vt:lpstr>
      <vt:lpstr>Loss and Accuracy for Training and Validation over the Epochs </vt:lpstr>
      <vt:lpstr>Sablefish, PLS Model Predicted onto Test Data (1/3 of the Total)</vt:lpstr>
      <vt:lpstr>Sablefish, FCNN Model Predicted onto Test Data (1/3 of the Total)</vt:lpstr>
      <vt:lpstr> Sablefish, PLS Predicted onto the Test Data, Ref Age &lt;=15</vt:lpstr>
      <vt:lpstr> Sablefish, FCNN Predicted onto the Test Data, Ref Age &lt;=15</vt:lpstr>
      <vt:lpstr>Next Step: K-fold Modeling</vt:lpstr>
      <vt:lpstr>K-fold Modeling (cont.)</vt:lpstr>
      <vt:lpstr>K-fold Modeling (cont.)</vt:lpstr>
      <vt:lpstr>Median over 12 k-fold models vs TMA</vt:lpstr>
      <vt:lpstr>Median over 12 k-fold models vs TMA</vt:lpstr>
      <vt:lpstr>Median over 12 k-fold models vs TMA (zoomed)</vt:lpstr>
      <vt:lpstr>Lastly</vt:lpstr>
      <vt:lpstr>Randomized Additions of a Full k-Fold </vt:lpstr>
      <vt:lpstr>Pacific Hake</vt:lpstr>
      <vt:lpstr>Hake, Raw Spectra</vt:lpstr>
      <vt:lpstr>Median over 20 Full k-Fold Models</vt:lpstr>
      <vt:lpstr>Hake, Randomized Additions of a Full k-Fold </vt:lpstr>
      <vt:lpstr>PowerPoint Presentation</vt:lpstr>
      <vt:lpstr>Broken Oties Intermixed with Unbroken Ones</vt:lpstr>
      <vt:lpstr>Interactive Plotly Figures</vt:lpstr>
      <vt:lpstr>Future Work</vt:lpstr>
      <vt:lpstr>Loss vs Accuracy</vt:lpstr>
      <vt:lpstr>On NN Models Getting Worse Over Time</vt:lpstr>
      <vt:lpstr>Other Thoughts</vt:lpstr>
      <vt:lpstr>Convolutional Neural Network (2D example)</vt:lpstr>
      <vt:lpstr>Basic CNN structure</vt:lpstr>
      <vt:lpstr>An aside:</vt:lpstr>
    </vt:vector>
  </TitlesOfParts>
  <Company>NOAA-NWFSC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dc:creator>John.Wallace</dc:creator>
  <cp:lastModifiedBy>John.Wallace</cp:lastModifiedBy>
  <cp:revision>155</cp:revision>
  <dcterms:created xsi:type="dcterms:W3CDTF">2023-03-28T01:57:45Z</dcterms:created>
  <dcterms:modified xsi:type="dcterms:W3CDTF">2023-04-04T06:02:54Z</dcterms:modified>
</cp:coreProperties>
</file>